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6"/>
  </p:notesMasterIdLst>
  <p:sldIdLst>
    <p:sldId id="411" r:id="rId4"/>
    <p:sldId id="422" r:id="rId5"/>
    <p:sldId id="261" r:id="rId6"/>
    <p:sldId id="405" r:id="rId7"/>
    <p:sldId id="409" r:id="rId8"/>
    <p:sldId id="407" r:id="rId9"/>
    <p:sldId id="412" r:id="rId10"/>
    <p:sldId id="425" r:id="rId11"/>
    <p:sldId id="424" r:id="rId12"/>
    <p:sldId id="415" r:id="rId13"/>
    <p:sldId id="426" r:id="rId14"/>
    <p:sldId id="431" r:id="rId15"/>
    <p:sldId id="427" r:id="rId16"/>
    <p:sldId id="416" r:id="rId17"/>
    <p:sldId id="417" r:id="rId18"/>
    <p:sldId id="430" r:id="rId19"/>
    <p:sldId id="429" r:id="rId20"/>
    <p:sldId id="423" r:id="rId21"/>
    <p:sldId id="418" r:id="rId22"/>
    <p:sldId id="419" r:id="rId23"/>
    <p:sldId id="420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44E"/>
    <a:srgbClr val="EEEEEE"/>
    <a:srgbClr val="FFFFFF"/>
    <a:srgbClr val="F2F2F2"/>
    <a:srgbClr val="BFBFBF"/>
    <a:srgbClr val="AAAAA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88560" autoAdjust="0"/>
  </p:normalViewPr>
  <p:slideViewPr>
    <p:cSldViewPr snapToGrid="0">
      <p:cViewPr varScale="1">
        <p:scale>
          <a:sx n="53" d="100"/>
          <a:sy n="53" d="100"/>
        </p:scale>
        <p:origin x="96" y="22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08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9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7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56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20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rPr>
              <a:t>(</a:t>
            </a:r>
            <a:r>
              <a:rPr lang="en-US" altLang="ko-KR" sz="1200" b="1" kern="1200" dirty="0" err="1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rPr>
              <a:t>Moyen</a:t>
            </a:r>
            <a:r>
              <a:rPr lang="en-US" altLang="ko-KR" sz="12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rPr>
              <a:t> de comm entre staff medical &amp; </a:t>
            </a:r>
            <a:r>
              <a:rPr lang="en-US" altLang="ko-KR" sz="1200" b="1" kern="1200" dirty="0" err="1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rPr>
              <a:t>infirmier</a:t>
            </a:r>
            <a:r>
              <a:rPr lang="en-US" altLang="ko-KR" sz="20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rPr>
              <a:t>)</a:t>
            </a:r>
          </a:p>
          <a:p>
            <a:pPr algn="ctr"/>
            <a:r>
              <a:rPr lang="en-US" altLang="ko-KR" sz="2000" b="1" kern="1200" dirty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rPr>
              <a:t> </a:t>
            </a:r>
            <a:endParaRPr lang="ko-KR" alt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0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8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100DC-7169-4755-83CA-EBF300ECEE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726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7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2452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7" r:id="rId4"/>
    <p:sldLayoutId id="2147483740" r:id="rId5"/>
    <p:sldLayoutId id="2147483739" r:id="rId6"/>
    <p:sldLayoutId id="2147483736" r:id="rId7"/>
    <p:sldLayoutId id="2147483741" r:id="rId8"/>
    <p:sldLayoutId id="2147483744" r:id="rId9"/>
    <p:sldLayoutId id="2147483755" r:id="rId10"/>
    <p:sldLayoutId id="2147483756" r:id="rId11"/>
    <p:sldLayoutId id="2147483757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46.JPG"/><Relationship Id="rId3" Type="http://schemas.openxmlformats.org/officeDocument/2006/relationships/image" Target="../media/image32.png"/><Relationship Id="rId21" Type="http://schemas.openxmlformats.org/officeDocument/2006/relationships/slide" Target="slide18.xml"/><Relationship Id="rId12" Type="http://schemas.openxmlformats.org/officeDocument/2006/relationships/slide" Target="slide2.xml"/><Relationship Id="rId17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JP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4" Type="http://schemas.microsoft.com/office/2007/relationships/hdphoto" Target="../media/hdphoto1.wdp"/><Relationship Id="rId15" Type="http://schemas.openxmlformats.org/officeDocument/2006/relationships/image" Target="../media/image43.png"/><Relationship Id="rId23" Type="http://schemas.openxmlformats.org/officeDocument/2006/relationships/image" Target="../media/image49.png"/><Relationship Id="rId19" Type="http://schemas.openxmlformats.org/officeDocument/2006/relationships/image" Target="../media/image47.jpeg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32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image" Target="../media/image20.png"/><Relationship Id="rId21" Type="http://schemas.openxmlformats.org/officeDocument/2006/relationships/slide" Target="slide14.xml"/><Relationship Id="rId7" Type="http://schemas.openxmlformats.org/officeDocument/2006/relationships/image" Target="../media/image22.png"/><Relationship Id="rId12" Type="http://schemas.openxmlformats.org/officeDocument/2006/relationships/image" Target="../media/image23.png"/><Relationship Id="rId17" Type="http://schemas.openxmlformats.org/officeDocument/2006/relationships/slide" Target="slide19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slide" Target="slide7.xml"/><Relationship Id="rId5" Type="http://schemas.openxmlformats.org/officeDocument/2006/relationships/slide" Target="slide3.xml"/><Relationship Id="rId15" Type="http://schemas.openxmlformats.org/officeDocument/2006/relationships/image" Target="../media/image250.png"/><Relationship Id="rId10" Type="http://schemas.openxmlformats.org/officeDocument/2006/relationships/image" Target="../media/image23.png"/><Relationship Id="rId19" Type="http://schemas.openxmlformats.org/officeDocument/2006/relationships/slide" Target="slide20.xml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1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slide" Target="slide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slide" Target="slide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.jpg"/><Relationship Id="rId4" Type="http://schemas.openxmlformats.org/officeDocument/2006/relationships/slide" Target="slide2.xml"/><Relationship Id="rId9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jpeg"/><Relationship Id="rId7" Type="http://schemas.openxmlformats.org/officeDocument/2006/relationships/slide" Target="slide2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41.jpe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C70A5-DE09-4CA1-A851-F847A7B07C9D}"/>
              </a:ext>
            </a:extLst>
          </p:cNvPr>
          <p:cNvSpPr/>
          <p:nvPr/>
        </p:nvSpPr>
        <p:spPr>
          <a:xfrm>
            <a:off x="-49836" y="-1"/>
            <a:ext cx="12192000" cy="6723289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A9E3A5-0904-43C2-951F-AFF1DCE52170}"/>
              </a:ext>
            </a:extLst>
          </p:cNvPr>
          <p:cNvSpPr txBox="1"/>
          <p:nvPr/>
        </p:nvSpPr>
        <p:spPr>
          <a:xfrm>
            <a:off x="3313483" y="73751"/>
            <a:ext cx="4838356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Université Abou Bakr BELKAID - Tlemcen</a:t>
            </a:r>
            <a:b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</a:br>
            <a: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     Faculté des Sciences</a:t>
            </a:r>
            <a:b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</a:br>
            <a: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     Département d’Informatique</a:t>
            </a:r>
          </a:p>
          <a:p>
            <a:pPr algn="ctr"/>
            <a:endParaRPr lang="fr-FR" sz="2000" b="1" kern="0" dirty="0">
              <a:solidFill>
                <a:schemeClr val="bg1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algn="ctr"/>
            <a:endParaRPr lang="fr-FR" sz="2000" b="1" kern="0" dirty="0">
              <a:solidFill>
                <a:schemeClr val="bg1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algn="ctr"/>
            <a: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       Mémoire de Master en Informatique</a:t>
            </a:r>
          </a:p>
          <a:p>
            <a:pPr algn="ctr"/>
            <a:r>
              <a:rPr lang="fr-FR" sz="2000" b="1" kern="0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         Option: Génie logiciel (GL)</a:t>
            </a:r>
          </a:p>
          <a:p>
            <a:pPr algn="ctr"/>
            <a:endParaRPr lang="fr-FR" b="1" dirty="0">
              <a:solidFill>
                <a:schemeClr val="bg1"/>
              </a:solidFill>
              <a:latin typeface="+mj-lt"/>
            </a:endParaRPr>
          </a:p>
          <a:p>
            <a:r>
              <a:rPr lang="ko-KR" altLang="fr-FR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 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Image 5" descr="logo.png">
            <a:extLst>
              <a:ext uri="{FF2B5EF4-FFF2-40B4-BE49-F238E27FC236}">
                <a16:creationId xmlns:a16="http://schemas.microsoft.com/office/drawing/2014/main" id="{342EB688-6EBB-4357-B1B0-655B837BE9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86" y="172163"/>
            <a:ext cx="780760" cy="12492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1949DD-E0CA-46D1-B680-E7DB5AD8E750}"/>
              </a:ext>
            </a:extLst>
          </p:cNvPr>
          <p:cNvSpPr txBox="1"/>
          <p:nvPr/>
        </p:nvSpPr>
        <p:spPr>
          <a:xfrm>
            <a:off x="-238085" y="2928811"/>
            <a:ext cx="6466487" cy="2431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ko-KR" sz="32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Gestion et </a:t>
            </a:r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Sécurisation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de la Prescription </a:t>
            </a:r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Médicale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E04562-8E95-472D-B0CA-008BC31FD4D8}"/>
              </a:ext>
            </a:extLst>
          </p:cNvPr>
          <p:cNvSpPr txBox="1"/>
          <p:nvPr/>
        </p:nvSpPr>
        <p:spPr>
          <a:xfrm>
            <a:off x="9388126" y="4903301"/>
            <a:ext cx="235154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Latifa BOUCHEKIF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194A63-1A94-4577-A83D-E508785F828F}"/>
              </a:ext>
            </a:extLst>
          </p:cNvPr>
          <p:cNvSpPr txBox="1"/>
          <p:nvPr/>
        </p:nvSpPr>
        <p:spPr>
          <a:xfrm>
            <a:off x="3622434" y="6263592"/>
            <a:ext cx="43328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Année Universitaire: 2019 - 2020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A9C0C2-5B32-48E6-9887-C0D4B137E342}"/>
              </a:ext>
            </a:extLst>
          </p:cNvPr>
          <p:cNvGrpSpPr/>
          <p:nvPr/>
        </p:nvGrpSpPr>
        <p:grpSpPr>
          <a:xfrm>
            <a:off x="253907" y="1649131"/>
            <a:ext cx="11938093" cy="2306847"/>
            <a:chOff x="-2248771" y="1077822"/>
            <a:chExt cx="12024614" cy="21099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CC3E3C-3D02-4C0C-ACB4-22D9CA4E4C39}"/>
                </a:ext>
              </a:extLst>
            </p:cNvPr>
            <p:cNvGrpSpPr/>
            <p:nvPr/>
          </p:nvGrpSpPr>
          <p:grpSpPr>
            <a:xfrm>
              <a:off x="-2248771" y="1077822"/>
              <a:ext cx="12024614" cy="2109978"/>
              <a:chOff x="-2248771" y="1077822"/>
              <a:chExt cx="12024614" cy="210997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45AFAAB-7F04-4CF7-A952-411BEA2D2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52757B9-AAD6-46AF-9BCF-733468774457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C7DA278-EA60-4041-8DFA-12477C97B3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6D08B9-8AB4-4D4A-A4C3-B8DB2C467835}"/>
                  </a:ext>
                </a:extLst>
              </p:cNvPr>
              <p:cNvSpPr/>
              <p:nvPr/>
            </p:nvSpPr>
            <p:spPr>
              <a:xfrm>
                <a:off x="-2248771" y="1860842"/>
                <a:ext cx="7460014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2394F9F-72E3-455F-B7D8-4707146C1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6FA17F5-6F82-4ACA-AEC1-8E5922A7A4B5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8CA1C5-6D09-4FC8-A0DD-48FF5C248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462BE8-8CCA-409B-A654-60651BF9E839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B8D7562-CB09-4D35-989C-031C8A513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7AC0AE-56F3-409B-A978-8C01219B4C30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5F17AE2-423D-409C-A1CD-AB7BB23EF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004D061-8BDA-4CAD-BAE1-1089309F0E50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7822B88-2C30-4704-AECE-ED13C96D7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C4E18C4-C04C-40B4-A570-461EBF52177C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56EBF95-A7E4-42E4-87F6-D0DBEACDD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A1CCD9D-AA8E-4B84-AB3F-AFAEDF90A0A0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879530A-53F6-48C4-96E8-747CB1465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5E0F177-6536-40BD-A9A0-429E9B2DCFE5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FB03B68-5AAF-4407-8309-ABDF81561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091EE5D-597E-4BA1-AE3F-5441ED271973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65A3C97-2604-471B-9AC8-8ADDA49E5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9CBBCB3-EB51-4488-8B6A-94D52190CF39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3920B8B-3E56-4B15-875E-9C1065362DF6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2D672E3-FE89-4719-8D0E-F314121A5BA7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333EAC7-259A-48C4-A593-5BE08A96F18E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42CB481-896B-4CFF-9FDE-916976D1CEB0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14B0DC5-8E0A-4731-9652-64849553AB6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5EBC72-25B9-40F1-94AB-9C0FA9AE88D2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AD38718-65AA-486B-9A2E-7FB0F6693FC4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37BD2DD-29A3-44D6-A9EF-ED31C1ABCA97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B6C50EE-C19F-4422-BFCC-2670D79A689E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F562051-B6E0-4099-BBF1-14CB08642B3F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0C1AC82-5C07-486B-BBD8-730FB924EC96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A99A0D3-6F55-4E8E-ADA5-1F76EA41EA50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2C186B7-F290-4092-A10D-1FAE83063D23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C4498CC-5A1A-4C8A-A3FF-5764602D6923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74D7DBB5-60B8-45F7-8C42-0E60F543025C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863E649-34CC-44B6-A47B-AA58BF60E71B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6AB6811-5D6B-4363-B7E8-B5B1E41B8375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AB11300-F49A-47F8-842F-9B2203C25970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A5C2AFE-4579-4BAA-B218-3044F706B85A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848999E-3DF9-43B5-8722-3FE53C08FD8A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443E442-71F5-4DE5-AE26-8F49EDCAD54D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CBE9073-C3FC-4C91-A007-8869AA3D859D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CDBDFC5-A75A-4575-88B8-C3E8E7CC6C1A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83467B-0F4F-488A-84A5-23B9AF634BFC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53E40FE-B18D-4D97-BA28-629283F635E9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C5F77FF-C488-49EC-9991-36F6F76877AF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3234089-DDF4-4786-AA73-ADBF8A7E2F0E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F86725-580F-47F3-AF81-FC5960950F30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66181B-46BF-48BB-B7D3-89BAA4519950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Oval 50">
              <a:extLst>
                <a:ext uri="{FF2B5EF4-FFF2-40B4-BE49-F238E27FC236}">
                  <a16:creationId xmlns:a16="http://schemas.microsoft.com/office/drawing/2014/main" id="{7E620FFF-5254-488A-99A0-1A37DCCAF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Heart 17">
              <a:extLst>
                <a:ext uri="{FF2B5EF4-FFF2-40B4-BE49-F238E27FC236}">
                  <a16:creationId xmlns:a16="http://schemas.microsoft.com/office/drawing/2014/main" id="{ECF7494F-62AE-4831-BD80-7ED870DB3FFC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ounded Rectangle 25">
              <a:extLst>
                <a:ext uri="{FF2B5EF4-FFF2-40B4-BE49-F238E27FC236}">
                  <a16:creationId xmlns:a16="http://schemas.microsoft.com/office/drawing/2014/main" id="{D7216CBA-F712-49E9-9153-975531E55ABC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Chord 32">
              <a:extLst>
                <a:ext uri="{FF2B5EF4-FFF2-40B4-BE49-F238E27FC236}">
                  <a16:creationId xmlns:a16="http://schemas.microsoft.com/office/drawing/2014/main" id="{7E0D8008-98F9-4240-A192-96693D90554D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ounded Rectangle 40">
              <a:extLst>
                <a:ext uri="{FF2B5EF4-FFF2-40B4-BE49-F238E27FC236}">
                  <a16:creationId xmlns:a16="http://schemas.microsoft.com/office/drawing/2014/main" id="{DCA2CB27-55DB-4EEE-BC79-0CFE166F6BDB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A1FE709F-CD3A-47E1-B78D-095F39050F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25">
              <a:extLst>
                <a:ext uri="{FF2B5EF4-FFF2-40B4-BE49-F238E27FC236}">
                  <a16:creationId xmlns:a16="http://schemas.microsoft.com/office/drawing/2014/main" id="{49D8545C-4D1A-4339-ABC0-761841F321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Block Arc 20">
              <a:extLst>
                <a:ext uri="{FF2B5EF4-FFF2-40B4-BE49-F238E27FC236}">
                  <a16:creationId xmlns:a16="http://schemas.microsoft.com/office/drawing/2014/main" id="{E0238C7F-5663-4EF0-8569-2F36AC5A6F1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Trapezoid 28">
              <a:extLst>
                <a:ext uri="{FF2B5EF4-FFF2-40B4-BE49-F238E27FC236}">
                  <a16:creationId xmlns:a16="http://schemas.microsoft.com/office/drawing/2014/main" id="{6FFD036A-7F83-4552-B739-BEA3C18431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85" name="Image 5" descr="logo.png">
            <a:extLst>
              <a:ext uri="{FF2B5EF4-FFF2-40B4-BE49-F238E27FC236}">
                <a16:creationId xmlns:a16="http://schemas.microsoft.com/office/drawing/2014/main" id="{1BC989F0-53C4-4102-85A7-2990E82836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6373" y="199957"/>
            <a:ext cx="780760" cy="124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88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Déroulement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du stage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D8F7059D-9160-44D3-B16A-F0961E54BA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1171283"/>
                  </p:ext>
                </p:extLst>
              </p:nvPr>
            </p:nvGraphicFramePr>
            <p:xfrm>
              <a:off x="-1" y="0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F7059D-9160-44D3-B16A-F0961E54B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0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0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A9A7DB-CC5B-423F-AE07-21BFFE99FD8B}"/>
              </a:ext>
            </a:extLst>
          </p:cNvPr>
          <p:cNvCxnSpPr>
            <a:cxnSpLocks/>
          </p:cNvCxnSpPr>
          <p:nvPr/>
        </p:nvCxnSpPr>
        <p:spPr>
          <a:xfrm flipV="1">
            <a:off x="-34606" y="1946309"/>
            <a:ext cx="12192000" cy="48006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">
            <a:extLst>
              <a:ext uri="{FF2B5EF4-FFF2-40B4-BE49-F238E27FC236}">
                <a16:creationId xmlns:a16="http://schemas.microsoft.com/office/drawing/2014/main" id="{61CDADE7-68BD-4886-8E78-7F76297E2307}"/>
              </a:ext>
            </a:extLst>
          </p:cNvPr>
          <p:cNvGrpSpPr/>
          <p:nvPr/>
        </p:nvGrpSpPr>
        <p:grpSpPr>
          <a:xfrm>
            <a:off x="1505016" y="1604404"/>
            <a:ext cx="648072" cy="1133328"/>
            <a:chOff x="1234621" y="3594272"/>
            <a:chExt cx="648072" cy="113332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4BFDB3-553F-4C00-8194-E676A86B6875}"/>
                </a:ext>
              </a:extLst>
            </p:cNvPr>
            <p:cNvCxnSpPr/>
            <p:nvPr/>
          </p:nvCxnSpPr>
          <p:spPr>
            <a:xfrm flipV="1">
              <a:off x="1558657" y="3946745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DD630C-4631-42AB-B573-B8D4CE935FBB}"/>
                </a:ext>
              </a:extLst>
            </p:cNvPr>
            <p:cNvSpPr/>
            <p:nvPr/>
          </p:nvSpPr>
          <p:spPr>
            <a:xfrm>
              <a:off x="1234621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348CE40B-6925-4337-9E66-01C78A9B14F3}"/>
              </a:ext>
            </a:extLst>
          </p:cNvPr>
          <p:cNvGrpSpPr/>
          <p:nvPr/>
        </p:nvGrpSpPr>
        <p:grpSpPr>
          <a:xfrm flipV="1">
            <a:off x="3338952" y="1584728"/>
            <a:ext cx="648072" cy="1109112"/>
            <a:chOff x="4137552" y="3133232"/>
            <a:chExt cx="648072" cy="110911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10E7B-506C-4EDC-AE2A-7A0D4295AC13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78EA71-8379-4FFE-B92A-A3346EEA6C55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그룹 6">
            <a:extLst>
              <a:ext uri="{FF2B5EF4-FFF2-40B4-BE49-F238E27FC236}">
                <a16:creationId xmlns:a16="http://schemas.microsoft.com/office/drawing/2014/main" id="{402D26AF-D8CE-4EEF-9286-25A02BCB5220}"/>
              </a:ext>
            </a:extLst>
          </p:cNvPr>
          <p:cNvGrpSpPr/>
          <p:nvPr/>
        </p:nvGrpSpPr>
        <p:grpSpPr>
          <a:xfrm>
            <a:off x="5157735" y="1562701"/>
            <a:ext cx="648072" cy="1131139"/>
            <a:chOff x="5757732" y="3594272"/>
            <a:chExt cx="648072" cy="113113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307E69-6516-4613-80DE-35B783EDAD33}"/>
                </a:ext>
              </a:extLst>
            </p:cNvPr>
            <p:cNvCxnSpPr/>
            <p:nvPr/>
          </p:nvCxnSpPr>
          <p:spPr>
            <a:xfrm flipV="1">
              <a:off x="6082231" y="3944556"/>
              <a:ext cx="0" cy="780855"/>
            </a:xfrm>
            <a:prstGeom prst="line">
              <a:avLst/>
            </a:prstGeom>
            <a:ln w="101600">
              <a:solidFill>
                <a:schemeClr val="accent3"/>
              </a:solidFill>
              <a:headEnd type="oval" w="sm" len="sm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55125C-E55B-4D58-A6E5-058293A0513B}"/>
                </a:ext>
              </a:extLst>
            </p:cNvPr>
            <p:cNvSpPr/>
            <p:nvPr/>
          </p:nvSpPr>
          <p:spPr>
            <a:xfrm>
              <a:off x="575773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그룹 7">
            <a:extLst>
              <a:ext uri="{FF2B5EF4-FFF2-40B4-BE49-F238E27FC236}">
                <a16:creationId xmlns:a16="http://schemas.microsoft.com/office/drawing/2014/main" id="{B6606354-C0E8-4522-8F20-89A73BA5592A}"/>
              </a:ext>
            </a:extLst>
          </p:cNvPr>
          <p:cNvGrpSpPr/>
          <p:nvPr/>
        </p:nvGrpSpPr>
        <p:grpSpPr>
          <a:xfrm flipV="1">
            <a:off x="7083742" y="1548048"/>
            <a:ext cx="648072" cy="1109112"/>
            <a:chOff x="7377912" y="3133232"/>
            <a:chExt cx="648072" cy="110911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E37E48-D44D-4E96-8B6B-60716530A58D}"/>
                </a:ext>
              </a:extLst>
            </p:cNvPr>
            <p:cNvCxnSpPr/>
            <p:nvPr/>
          </p:nvCxnSpPr>
          <p:spPr>
            <a:xfrm flipV="1">
              <a:off x="7701948" y="3133232"/>
              <a:ext cx="0" cy="780855"/>
            </a:xfrm>
            <a:prstGeom prst="line">
              <a:avLst/>
            </a:prstGeom>
            <a:ln w="101600">
              <a:solidFill>
                <a:schemeClr val="accent4">
                  <a:lumMod val="9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6DE759-C02B-4571-94BE-E47D32A575D1}"/>
                </a:ext>
              </a:extLst>
            </p:cNvPr>
            <p:cNvSpPr/>
            <p:nvPr/>
          </p:nvSpPr>
          <p:spPr>
            <a:xfrm>
              <a:off x="737791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6" name="그룹 8">
            <a:extLst>
              <a:ext uri="{FF2B5EF4-FFF2-40B4-BE49-F238E27FC236}">
                <a16:creationId xmlns:a16="http://schemas.microsoft.com/office/drawing/2014/main" id="{19DB6398-2FF9-40D2-92F7-49BFD53401DE}"/>
              </a:ext>
            </a:extLst>
          </p:cNvPr>
          <p:cNvGrpSpPr/>
          <p:nvPr/>
        </p:nvGrpSpPr>
        <p:grpSpPr>
          <a:xfrm>
            <a:off x="9038517" y="1548048"/>
            <a:ext cx="685335" cy="1186842"/>
            <a:chOff x="10229008" y="3594272"/>
            <a:chExt cx="648072" cy="112895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932096-D3CB-471E-AD4B-FD6862CCB667}"/>
                </a:ext>
              </a:extLst>
            </p:cNvPr>
            <p:cNvCxnSpPr/>
            <p:nvPr/>
          </p:nvCxnSpPr>
          <p:spPr>
            <a:xfrm flipV="1">
              <a:off x="10553044" y="3942367"/>
              <a:ext cx="0" cy="780855"/>
            </a:xfrm>
            <a:prstGeom prst="line">
              <a:avLst/>
            </a:prstGeom>
            <a:ln w="101600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C14B85-43F7-43C8-B388-245103241109}"/>
                </a:ext>
              </a:extLst>
            </p:cNvPr>
            <p:cNvSpPr/>
            <p:nvPr/>
          </p:nvSpPr>
          <p:spPr>
            <a:xfrm>
              <a:off x="10229008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09E6AE-5B26-40B7-800A-98CAA4696C42}"/>
              </a:ext>
            </a:extLst>
          </p:cNvPr>
          <p:cNvSpPr txBox="1"/>
          <p:nvPr/>
        </p:nvSpPr>
        <p:spPr>
          <a:xfrm>
            <a:off x="4426321" y="2872065"/>
            <a:ext cx="210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Conception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05370A-6D52-4BC8-80B3-13AA577C478F}"/>
              </a:ext>
            </a:extLst>
          </p:cNvPr>
          <p:cNvSpPr txBox="1"/>
          <p:nvPr/>
        </p:nvSpPr>
        <p:spPr>
          <a:xfrm>
            <a:off x="3221033" y="410352"/>
            <a:ext cx="1080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 </a:t>
            </a:r>
          </a:p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Mars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1A20CB-4205-4F50-B494-A9D813618717}"/>
              </a:ext>
            </a:extLst>
          </p:cNvPr>
          <p:cNvSpPr txBox="1"/>
          <p:nvPr/>
        </p:nvSpPr>
        <p:spPr>
          <a:xfrm>
            <a:off x="6823170" y="363267"/>
            <a:ext cx="1080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>
                    <a:lumMod val="90000"/>
                  </a:schemeClr>
                </a:solidFill>
                <a:cs typeface="Arial" pitchFamily="34" charset="0"/>
              </a:rPr>
              <a:t>15 Mars</a:t>
            </a:r>
            <a:endParaRPr lang="ko-KR" altLang="en-US" sz="2400" b="1" dirty="0">
              <a:solidFill>
                <a:schemeClr val="accent4">
                  <a:lumMod val="90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BA1317-49E0-4E65-8AD9-7CB3DA2DDCD5}"/>
              </a:ext>
            </a:extLst>
          </p:cNvPr>
          <p:cNvSpPr txBox="1"/>
          <p:nvPr/>
        </p:nvSpPr>
        <p:spPr>
          <a:xfrm>
            <a:off x="-34838" y="1415427"/>
            <a:ext cx="100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Début du stage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BB6DB2-6BBF-428C-8E86-3BB6D34EAF9B}"/>
              </a:ext>
            </a:extLst>
          </p:cNvPr>
          <p:cNvSpPr txBox="1"/>
          <p:nvPr/>
        </p:nvSpPr>
        <p:spPr>
          <a:xfrm>
            <a:off x="793284" y="2864900"/>
            <a:ext cx="210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Point avec  le client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943F37B1-7F6B-4B53-8032-9A762187046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0" y="32264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Slide Zoom 4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43F37B1-7F6B-4B53-8032-9A76218704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2264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20F6E14-66D8-41E6-987C-28A178C3BCA7}"/>
              </a:ext>
            </a:extLst>
          </p:cNvPr>
          <p:cNvSpPr/>
          <p:nvPr/>
        </p:nvSpPr>
        <p:spPr>
          <a:xfrm>
            <a:off x="1596434" y="1723757"/>
            <a:ext cx="430332" cy="3910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18D946-DB11-4EF6-9DAC-7BBEC05A17A3}"/>
              </a:ext>
            </a:extLst>
          </p:cNvPr>
          <p:cNvSpPr/>
          <p:nvPr/>
        </p:nvSpPr>
        <p:spPr>
          <a:xfrm>
            <a:off x="3438206" y="1687977"/>
            <a:ext cx="432415" cy="426019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BC7296-6BDB-4123-8CAB-192FF5585BC0}"/>
              </a:ext>
            </a:extLst>
          </p:cNvPr>
          <p:cNvSpPr/>
          <p:nvPr/>
        </p:nvSpPr>
        <p:spPr>
          <a:xfrm>
            <a:off x="5264495" y="1677037"/>
            <a:ext cx="430324" cy="404426"/>
          </a:xfrm>
          <a:prstGeom prst="ellipse">
            <a:avLst/>
          </a:prstGeom>
          <a:solidFill>
            <a:srgbClr val="AAAAA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5CAEBF7-DDD5-4A7B-92EB-B4CA8AC04998}"/>
              </a:ext>
            </a:extLst>
          </p:cNvPr>
          <p:cNvSpPr/>
          <p:nvPr/>
        </p:nvSpPr>
        <p:spPr>
          <a:xfrm>
            <a:off x="9151849" y="1660636"/>
            <a:ext cx="455075" cy="423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1D0F052-CFE9-4876-AA79-6206CE4252EB}"/>
              </a:ext>
            </a:extLst>
          </p:cNvPr>
          <p:cNvSpPr/>
          <p:nvPr/>
        </p:nvSpPr>
        <p:spPr>
          <a:xfrm>
            <a:off x="7203090" y="1673001"/>
            <a:ext cx="430324" cy="404426"/>
          </a:xfrm>
          <a:prstGeom prst="ellipse">
            <a:avLst/>
          </a:prstGeom>
          <a:solidFill>
            <a:srgbClr val="BFBFB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4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6196329-B6AD-4CDD-931D-8947621C0B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52" y="3557598"/>
            <a:ext cx="2057143" cy="12817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96ACCD2-4926-4833-9F80-BBC7C0B5C161}"/>
              </a:ext>
            </a:extLst>
          </p:cNvPr>
          <p:cNvSpPr txBox="1"/>
          <p:nvPr/>
        </p:nvSpPr>
        <p:spPr>
          <a:xfrm>
            <a:off x="94027" y="2182433"/>
            <a:ext cx="817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Février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224E2A-3256-47CF-9B50-90978E8A85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8" y="4721812"/>
            <a:ext cx="2003518" cy="15825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18D8D2B-C81D-42F4-8215-B6B6F71F2A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64" y="3383447"/>
            <a:ext cx="1016946" cy="123089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12CC578-C0FE-4EA8-A378-1C862B26ACC3}"/>
              </a:ext>
            </a:extLst>
          </p:cNvPr>
          <p:cNvSpPr txBox="1"/>
          <p:nvPr/>
        </p:nvSpPr>
        <p:spPr>
          <a:xfrm>
            <a:off x="1098921" y="415031"/>
            <a:ext cx="146026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24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Février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64C6F8-CF38-41D3-8A20-38F6FD5FC2CB}"/>
              </a:ext>
            </a:extLst>
          </p:cNvPr>
          <p:cNvSpPr txBox="1"/>
          <p:nvPr/>
        </p:nvSpPr>
        <p:spPr>
          <a:xfrm>
            <a:off x="2650818" y="2830491"/>
            <a:ext cx="21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Validation du cahier des charges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2B5D6A-CF6C-4404-B5FB-47655F3BF506}"/>
              </a:ext>
            </a:extLst>
          </p:cNvPr>
          <p:cNvSpPr txBox="1"/>
          <p:nvPr/>
        </p:nvSpPr>
        <p:spPr>
          <a:xfrm>
            <a:off x="4970963" y="379979"/>
            <a:ext cx="1080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8 </a:t>
            </a:r>
          </a:p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Mars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BC18CC2-09F7-449A-9328-F62D29DC6F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07" y="3597137"/>
            <a:ext cx="1783812" cy="861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1F7852C-8D7F-4E47-BD58-E564412CF2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63" y="4674980"/>
            <a:ext cx="1266825" cy="10191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C919A0-3459-4C93-A56E-101CA214A0CA}"/>
              </a:ext>
            </a:extLst>
          </p:cNvPr>
          <p:cNvSpPr txBox="1"/>
          <p:nvPr/>
        </p:nvSpPr>
        <p:spPr>
          <a:xfrm>
            <a:off x="6672627" y="2915492"/>
            <a:ext cx="158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Développement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133A01D-E350-42FF-A1C2-B962A7B580A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24" y="3689620"/>
            <a:ext cx="1783812" cy="1970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F2F6CFA-5035-4E93-97FB-0AE9E4CB666F}"/>
              </a:ext>
            </a:extLst>
          </p:cNvPr>
          <p:cNvSpPr txBox="1"/>
          <p:nvPr/>
        </p:nvSpPr>
        <p:spPr>
          <a:xfrm>
            <a:off x="8841125" y="331307"/>
            <a:ext cx="1080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5</a:t>
            </a:r>
          </a:p>
          <a:p>
            <a:pPr algn="ctr"/>
            <a:r>
              <a:rPr lang="fr-FR" altLang="ko-KR" sz="2400" b="1" dirty="0">
                <a:solidFill>
                  <a:schemeClr val="accent5"/>
                </a:solidFill>
                <a:cs typeface="Arial" pitchFamily="34" charset="0"/>
              </a:rPr>
              <a:t>Juin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2" name="Slide Zoom 61">
                <a:extLst>
                  <a:ext uri="{FF2B5EF4-FFF2-40B4-BE49-F238E27FC236}">
                    <a16:creationId xmlns:a16="http://schemas.microsoft.com/office/drawing/2014/main" id="{0CB03034-ACA3-4FC3-BF9E-F4053D9C49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3893555"/>
                  </p:ext>
                </p:extLst>
              </p:nvPr>
            </p:nvGraphicFramePr>
            <p:xfrm>
              <a:off x="8741117" y="3826486"/>
              <a:ext cx="1441776" cy="1790652"/>
            </p:xfrm>
            <a:graphic>
              <a:graphicData uri="http://schemas.microsoft.com/office/powerpoint/2016/slidezoom">
                <pslz:sldZm>
                  <pslz:sldZmObj sldId="423" cId="3549167211">
                    <pslz:zmPr id="{5D01A846-E5F9-4729-8B4B-9FF20DBBD092}" returnToParent="0" imageType="cover" transitionDur="100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1776" cy="179065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2" name="Slide Zoom 6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CB03034-ACA3-4FC3-BF9E-F4053D9C4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1117" y="3826486"/>
                <a:ext cx="1441776" cy="179065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grpSp>
        <p:nvGrpSpPr>
          <p:cNvPr id="64" name="그룹 5">
            <a:extLst>
              <a:ext uri="{FF2B5EF4-FFF2-40B4-BE49-F238E27FC236}">
                <a16:creationId xmlns:a16="http://schemas.microsoft.com/office/drawing/2014/main" id="{3F013DE9-9391-4914-BE81-963C74F67138}"/>
              </a:ext>
            </a:extLst>
          </p:cNvPr>
          <p:cNvGrpSpPr/>
          <p:nvPr/>
        </p:nvGrpSpPr>
        <p:grpSpPr>
          <a:xfrm flipV="1">
            <a:off x="10975772" y="1532965"/>
            <a:ext cx="700101" cy="1160875"/>
            <a:chOff x="4137552" y="3133232"/>
            <a:chExt cx="648072" cy="110911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D31E23-9140-4C9F-AA25-57792B171960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088C203-2B1D-49CE-908F-8579AB18FBA7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1B630BA3-AA29-4198-88FF-083C6B736058}"/>
              </a:ext>
            </a:extLst>
          </p:cNvPr>
          <p:cNvSpPr/>
          <p:nvPr/>
        </p:nvSpPr>
        <p:spPr>
          <a:xfrm>
            <a:off x="11087776" y="1641862"/>
            <a:ext cx="473752" cy="473511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7CE575-0A44-4578-8F07-AD771CCC59B5}"/>
              </a:ext>
            </a:extLst>
          </p:cNvPr>
          <p:cNvSpPr txBox="1"/>
          <p:nvPr/>
        </p:nvSpPr>
        <p:spPr>
          <a:xfrm>
            <a:off x="10785763" y="415832"/>
            <a:ext cx="10801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17</a:t>
            </a:r>
          </a:p>
          <a:p>
            <a:pPr algn="ctr"/>
            <a:r>
              <a:rPr lang="en-US" altLang="ko-KR" sz="2400" b="1" dirty="0" err="1">
                <a:solidFill>
                  <a:schemeClr val="accent2"/>
                </a:solidFill>
                <a:cs typeface="Arial" pitchFamily="34" charset="0"/>
              </a:rPr>
              <a:t>Juin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BB0C44-324B-4CE4-9AB7-0FB03BB50E2D}"/>
              </a:ext>
            </a:extLst>
          </p:cNvPr>
          <p:cNvSpPr txBox="1"/>
          <p:nvPr/>
        </p:nvSpPr>
        <p:spPr>
          <a:xfrm>
            <a:off x="8689678" y="2860227"/>
            <a:ext cx="1379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Finalisation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l’application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0B0F4F-7604-4766-BC6B-13F36B5A1483}"/>
              </a:ext>
            </a:extLst>
          </p:cNvPr>
          <p:cNvSpPr txBox="1"/>
          <p:nvPr/>
        </p:nvSpPr>
        <p:spPr>
          <a:xfrm>
            <a:off x="10336415" y="2836944"/>
            <a:ext cx="1855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Finalisation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 rapport du Stage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363233E-6FE4-4280-AA44-8F567BFB16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82" y="3490802"/>
            <a:ext cx="1841235" cy="21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8" grpId="0"/>
      <p:bldP spid="59" grpId="0"/>
      <p:bldP spid="60" grpId="0"/>
      <p:bldP spid="31" grpId="0" animBg="1"/>
      <p:bldP spid="35" grpId="0" animBg="1"/>
      <p:bldP spid="55" grpId="0" animBg="1"/>
      <p:bldP spid="56" grpId="0" animBg="1"/>
      <p:bldP spid="57" grpId="0" animBg="1"/>
      <p:bldP spid="45" grpId="0"/>
      <p:bldP spid="48" grpId="0"/>
      <p:bldP spid="49" grpId="0"/>
      <p:bldP spid="51" grpId="0"/>
      <p:bldP spid="54" grpId="0"/>
      <p:bldP spid="61" grpId="0"/>
      <p:bldP spid="68" grpId="0" animBg="1"/>
      <p:bldP spid="69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B067D-50AE-45D8-B59C-8BFCC72B5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60" y="1363579"/>
            <a:ext cx="2348944" cy="1528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3A5DC-E364-49CA-818B-95E4DD2FE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76" y="4164505"/>
            <a:ext cx="1917581" cy="2079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999D6F-E8D7-4DC8-9F76-335EB48DB5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96" y="4171199"/>
            <a:ext cx="1860883" cy="2253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D1A0E7-D9DB-41E1-B205-D5ECD7FAC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3777917"/>
            <a:ext cx="1860884" cy="2211658"/>
          </a:xfrm>
          <a:prstGeom prst="rect">
            <a:avLst/>
          </a:prstGeom>
        </p:spPr>
      </p:pic>
      <p:cxnSp>
        <p:nvCxnSpPr>
          <p:cNvPr id="18" name="Connecteur droit avec flèche 22">
            <a:extLst>
              <a:ext uri="{FF2B5EF4-FFF2-40B4-BE49-F238E27FC236}">
                <a16:creationId xmlns:a16="http://schemas.microsoft.com/office/drawing/2014/main" id="{997957EE-9DDD-4FFA-9A2D-0177DB45116C}"/>
              </a:ext>
            </a:extLst>
          </p:cNvPr>
          <p:cNvCxnSpPr>
            <a:cxnSpLocks/>
          </p:cNvCxnSpPr>
          <p:nvPr/>
        </p:nvCxnSpPr>
        <p:spPr>
          <a:xfrm flipH="1">
            <a:off x="2147016" y="2485007"/>
            <a:ext cx="2866816" cy="1615031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2">
            <a:extLst>
              <a:ext uri="{FF2B5EF4-FFF2-40B4-BE49-F238E27FC236}">
                <a16:creationId xmlns:a16="http://schemas.microsoft.com/office/drawing/2014/main" id="{A27A0770-3EDB-42F8-A009-CD1F18340840}"/>
              </a:ext>
            </a:extLst>
          </p:cNvPr>
          <p:cNvCxnSpPr>
            <a:cxnSpLocks/>
          </p:cNvCxnSpPr>
          <p:nvPr/>
        </p:nvCxnSpPr>
        <p:spPr>
          <a:xfrm flipH="1">
            <a:off x="4580414" y="2740131"/>
            <a:ext cx="617886" cy="169429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2">
            <a:extLst>
              <a:ext uri="{FF2B5EF4-FFF2-40B4-BE49-F238E27FC236}">
                <a16:creationId xmlns:a16="http://schemas.microsoft.com/office/drawing/2014/main" id="{44092BA7-FF43-4FCD-BC47-100F6962C280}"/>
              </a:ext>
            </a:extLst>
          </p:cNvPr>
          <p:cNvCxnSpPr>
            <a:cxnSpLocks/>
          </p:cNvCxnSpPr>
          <p:nvPr/>
        </p:nvCxnSpPr>
        <p:spPr>
          <a:xfrm>
            <a:off x="6723937" y="2768378"/>
            <a:ext cx="465667" cy="1331660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2">
            <a:extLst>
              <a:ext uri="{FF2B5EF4-FFF2-40B4-BE49-F238E27FC236}">
                <a16:creationId xmlns:a16="http://schemas.microsoft.com/office/drawing/2014/main" id="{317531B9-F4E4-43D7-BC6E-98C30DA56129}"/>
              </a:ext>
            </a:extLst>
          </p:cNvPr>
          <p:cNvCxnSpPr>
            <a:cxnSpLocks/>
          </p:cNvCxnSpPr>
          <p:nvPr/>
        </p:nvCxnSpPr>
        <p:spPr>
          <a:xfrm>
            <a:off x="6934213" y="2686801"/>
            <a:ext cx="2594798" cy="1747625"/>
          </a:xfrm>
          <a:prstGeom prst="straightConnector1">
            <a:avLst/>
          </a:prstGeom>
          <a:ln w="25400"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8A70957E-C335-4BE1-8232-77E6A4A21108}"/>
              </a:ext>
            </a:extLst>
          </p:cNvPr>
          <p:cNvSpPr txBox="1">
            <a:spLocks/>
          </p:cNvSpPr>
          <p:nvPr/>
        </p:nvSpPr>
        <p:spPr>
          <a:xfrm>
            <a:off x="0" y="192504"/>
            <a:ext cx="12192000" cy="88335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Future </a:t>
            </a:r>
            <a:r>
              <a:rPr lang="en-US" altLang="ko-KR" sz="2400" b="1" dirty="0" err="1">
                <a:solidFill>
                  <a:schemeClr val="tx1"/>
                </a:solidFill>
                <a:latin typeface="+mn-lt"/>
              </a:rPr>
              <a:t>utilisateurs</a:t>
            </a:r>
            <a:endParaRPr lang="ko-KR" alt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6" name="Rounded Rectangular Callout 47">
            <a:extLst>
              <a:ext uri="{FF2B5EF4-FFF2-40B4-BE49-F238E27FC236}">
                <a16:creationId xmlns:a16="http://schemas.microsoft.com/office/drawing/2014/main" id="{40BF7A3E-20CC-46B1-97C6-96C02634D429}"/>
              </a:ext>
            </a:extLst>
          </p:cNvPr>
          <p:cNvSpPr/>
          <p:nvPr/>
        </p:nvSpPr>
        <p:spPr>
          <a:xfrm rot="10800000" flipH="1" flipV="1">
            <a:off x="463002" y="3323752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Administrateur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7">
            <a:extLst>
              <a:ext uri="{FF2B5EF4-FFF2-40B4-BE49-F238E27FC236}">
                <a16:creationId xmlns:a16="http://schemas.microsoft.com/office/drawing/2014/main" id="{CE17AEE7-840C-460C-9FB5-8BFEE6270117}"/>
              </a:ext>
            </a:extLst>
          </p:cNvPr>
          <p:cNvSpPr/>
          <p:nvPr/>
        </p:nvSpPr>
        <p:spPr>
          <a:xfrm rot="10800000" flipH="1" flipV="1">
            <a:off x="2956654" y="3649439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Secrétaire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FC1DFC94-FF85-478C-853A-AD7049936F34}"/>
              </a:ext>
            </a:extLst>
          </p:cNvPr>
          <p:cNvSpPr/>
          <p:nvPr/>
        </p:nvSpPr>
        <p:spPr>
          <a:xfrm rot="10800000" flipH="1" flipV="1">
            <a:off x="5510855" y="3649439"/>
            <a:ext cx="1383108" cy="45059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Infirmier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Rounded Rectangular Callout 47">
            <a:extLst>
              <a:ext uri="{FF2B5EF4-FFF2-40B4-BE49-F238E27FC236}">
                <a16:creationId xmlns:a16="http://schemas.microsoft.com/office/drawing/2014/main" id="{FF77A8F8-B5C8-46E4-B51A-491045110F4B}"/>
              </a:ext>
            </a:extLst>
          </p:cNvPr>
          <p:cNvSpPr/>
          <p:nvPr/>
        </p:nvSpPr>
        <p:spPr>
          <a:xfrm rot="10800000" flipH="1" flipV="1">
            <a:off x="8988048" y="3363718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Médecin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8BD7909-08A8-4491-9B83-57A1AD72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89" y="4119883"/>
            <a:ext cx="1607704" cy="21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 animBg="1"/>
      <p:bldP spid="47" grpId="0" animBg="1"/>
      <p:bldP spid="48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73462-48EA-4ADD-8F14-CB1F8A8D81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2" y="1106905"/>
            <a:ext cx="8839200" cy="5751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FFBEA8-059B-4AA6-8D40-9CF018F6ACA1}"/>
              </a:ext>
            </a:extLst>
          </p:cNvPr>
          <p:cNvSpPr txBox="1">
            <a:spLocks/>
          </p:cNvSpPr>
          <p:nvPr/>
        </p:nvSpPr>
        <p:spPr>
          <a:xfrm>
            <a:off x="-48126" y="112296"/>
            <a:ext cx="11842021" cy="96356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b="1" dirty="0" err="1">
                <a:solidFill>
                  <a:schemeClr val="tx1"/>
                </a:solidFill>
                <a:latin typeface="+mn-lt"/>
              </a:rPr>
              <a:t>Diagramme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altLang="ko-KR" sz="2400" b="1" dirty="0" err="1">
                <a:solidFill>
                  <a:schemeClr val="tx1"/>
                </a:solidFill>
                <a:latin typeface="+mn-lt"/>
              </a:rPr>
              <a:t>cas</a:t>
            </a:r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+mn-lt"/>
              </a:rPr>
              <a:t>d’utilisation</a:t>
            </a:r>
            <a:endParaRPr lang="ko-KR" altLang="en-US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986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Architecture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Logiciel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1F7C7BF-2A6B-449B-8B6A-0A0C4C94389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96832" y="37694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1F7C7BF-2A6B-449B-8B6A-0A0C4C943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32" y="37694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15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8F6A33A-2659-47F8-972A-FC39F0AA265A}"/>
              </a:ext>
            </a:extLst>
          </p:cNvPr>
          <p:cNvSpPr/>
          <p:nvPr/>
        </p:nvSpPr>
        <p:spPr>
          <a:xfrm>
            <a:off x="8766567" y="978561"/>
            <a:ext cx="3405343" cy="529389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E90BD3-21B5-42F6-85E0-A5822B4F4725}"/>
              </a:ext>
            </a:extLst>
          </p:cNvPr>
          <p:cNvSpPr/>
          <p:nvPr/>
        </p:nvSpPr>
        <p:spPr>
          <a:xfrm>
            <a:off x="3494978" y="924502"/>
            <a:ext cx="3279363" cy="529389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 descr="C:\Users\User\Desktop\eclipse-logo-730x350.png">
            <a:extLst>
              <a:ext uri="{FF2B5EF4-FFF2-40B4-BE49-F238E27FC236}">
                <a16:creationId xmlns:a16="http://schemas.microsoft.com/office/drawing/2014/main" id="{F134AE7F-BDBC-49DF-A36F-A0B7CB8B57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75" y="4635145"/>
            <a:ext cx="1543002" cy="115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User\Desktop\Tomcat-logo.svg.png">
            <a:extLst>
              <a:ext uri="{FF2B5EF4-FFF2-40B4-BE49-F238E27FC236}">
                <a16:creationId xmlns:a16="http://schemas.microsoft.com/office/drawing/2014/main" id="{6CFD7380-DAAD-4FB2-9E3A-22C854F71E8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402" y="2569478"/>
            <a:ext cx="1018711" cy="127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User\Desktop\1200px-Visual_Studio_Code_1.35_icon.svg.png">
            <a:extLst>
              <a:ext uri="{FF2B5EF4-FFF2-40B4-BE49-F238E27FC236}">
                <a16:creationId xmlns:a16="http://schemas.microsoft.com/office/drawing/2014/main" id="{E73167A7-56B7-47B1-A68A-8C2E62EC1C3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270" y="1280237"/>
            <a:ext cx="780817" cy="102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User\Desktop\newCap\arc.JPG">
            <a:extLst>
              <a:ext uri="{FF2B5EF4-FFF2-40B4-BE49-F238E27FC236}">
                <a16:creationId xmlns:a16="http://schemas.microsoft.com/office/drawing/2014/main" id="{232221AE-E04B-4058-8183-1A0CFF3686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148" y="2910416"/>
            <a:ext cx="723704" cy="83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BED211-6EB0-4AC0-9EAF-7C95BCE31C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430" y="2768699"/>
            <a:ext cx="2622065" cy="1605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3E6FB-A674-46EA-BEE3-71F898F32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09" y="4719370"/>
            <a:ext cx="1011113" cy="1090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4F732-6CFF-44E2-A0A2-759E38F0876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8" y="4252409"/>
            <a:ext cx="1480049" cy="1681089"/>
          </a:xfrm>
          <a:prstGeom prst="rect">
            <a:avLst/>
          </a:prstGeom>
        </p:spPr>
      </p:pic>
      <p:pic>
        <p:nvPicPr>
          <p:cNvPr id="17" name="Picture 16" descr="C:\Users\User\Desktop\spring-framework.png">
            <a:extLst>
              <a:ext uri="{FF2B5EF4-FFF2-40B4-BE49-F238E27FC236}">
                <a16:creationId xmlns:a16="http://schemas.microsoft.com/office/drawing/2014/main" id="{975176E2-CFE4-4FC1-AD0D-DF0A79CC25B7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07" y="1213851"/>
            <a:ext cx="1657793" cy="11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:\Users\User\Desktop\a.png">
            <a:extLst>
              <a:ext uri="{FF2B5EF4-FFF2-40B4-BE49-F238E27FC236}">
                <a16:creationId xmlns:a16="http://schemas.microsoft.com/office/drawing/2014/main" id="{A0316A1C-C7EA-4C85-B8AF-3DD6897AC2C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641" y="1354213"/>
            <a:ext cx="795818" cy="115706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0FFDD268-871E-4ADE-87C0-DE82727F067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0" y="0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1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FFDD268-871E-4ADE-87C0-DE82727F06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FF06C98F-EF8B-4FFA-9171-5CCF73040D5F}"/>
              </a:ext>
            </a:extLst>
          </p:cNvPr>
          <p:cNvSpPr txBox="1">
            <a:spLocks/>
          </p:cNvSpPr>
          <p:nvPr/>
        </p:nvSpPr>
        <p:spPr>
          <a:xfrm>
            <a:off x="3494978" y="352926"/>
            <a:ext cx="2905822" cy="3802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Back-end</a:t>
            </a:r>
            <a:endParaRPr lang="ko-KR" alt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3376C3-F07E-4DD0-A979-35A2CB4E4A8B}"/>
              </a:ext>
            </a:extLst>
          </p:cNvPr>
          <p:cNvSpPr txBox="1">
            <a:spLocks/>
          </p:cNvSpPr>
          <p:nvPr/>
        </p:nvSpPr>
        <p:spPr>
          <a:xfrm>
            <a:off x="8917673" y="343952"/>
            <a:ext cx="2905822" cy="3802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Front-end</a:t>
            </a:r>
            <a:endParaRPr lang="ko-KR" alt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BF309-AA7D-4A3C-A1FD-1711B8390B2B}"/>
              </a:ext>
            </a:extLst>
          </p:cNvPr>
          <p:cNvSpPr/>
          <p:nvPr/>
        </p:nvSpPr>
        <p:spPr>
          <a:xfrm>
            <a:off x="6774341" y="3185160"/>
            <a:ext cx="1992226" cy="56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Service Web</a:t>
            </a:r>
          </a:p>
        </p:txBody>
      </p:sp>
    </p:spTree>
    <p:extLst>
      <p:ext uri="{BB962C8B-B14F-4D97-AF65-F5344CB8AC3E}">
        <p14:creationId xmlns:p14="http://schemas.microsoft.com/office/powerpoint/2010/main" val="174455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5" grpId="0"/>
      <p:bldP spid="16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9A8274-F6D3-453D-A74E-CEC9C2A527C5}"/>
              </a:ext>
            </a:extLst>
          </p:cNvPr>
          <p:cNvSpPr txBox="1">
            <a:spLocks/>
          </p:cNvSpPr>
          <p:nvPr/>
        </p:nvSpPr>
        <p:spPr>
          <a:xfrm>
            <a:off x="1" y="119260"/>
            <a:ext cx="11793894" cy="95660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b="1" dirty="0">
                <a:solidFill>
                  <a:schemeClr val="tx1"/>
                </a:solidFill>
                <a:latin typeface="+mn-lt"/>
              </a:rPr>
              <a:t>Architecture </a:t>
            </a:r>
            <a:r>
              <a:rPr lang="en-US" altLang="ko-KR" sz="2400" b="1" dirty="0" err="1">
                <a:solidFill>
                  <a:schemeClr val="tx1"/>
                </a:solidFill>
                <a:latin typeface="+mn-lt"/>
              </a:rPr>
              <a:t>logiciel</a:t>
            </a:r>
            <a:endParaRPr lang="ko-KR" alt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A2427-BAF3-4D22-B471-1FE30F844F5D}"/>
              </a:ext>
            </a:extLst>
          </p:cNvPr>
          <p:cNvSpPr/>
          <p:nvPr/>
        </p:nvSpPr>
        <p:spPr>
          <a:xfrm>
            <a:off x="9930063" y="3657600"/>
            <a:ext cx="1620253" cy="12833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367FB-80AF-4187-B281-8405FF49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2" y="898646"/>
            <a:ext cx="11793894" cy="58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0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9ACE7-5525-4831-9386-14ACB072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05"/>
            <a:ext cx="12192000" cy="60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1BE0F4-B0A0-41A6-B874-5A7C849CD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322613"/>
            <a:ext cx="5649685" cy="392347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E2FB24F-DCC2-43C8-AF1D-3E64AAE94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6402748"/>
                  </p:ext>
                </p:extLst>
              </p:nvPr>
            </p:nvGraphicFramePr>
            <p:xfrm>
              <a:off x="130629" y="114300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E2FB24F-DCC2-43C8-AF1D-3E64AAE94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629" y="114300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16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l’application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DA114EE-96E1-411A-81E0-79A713B0DE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897810"/>
                  </p:ext>
                </p:extLst>
              </p:nvPr>
            </p:nvGraphicFramePr>
            <p:xfrm>
              <a:off x="296832" y="37694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DA114EE-96E1-411A-81E0-79A713B0DE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32" y="37694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939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12">
            <a:extLst>
              <a:ext uri="{FF2B5EF4-FFF2-40B4-BE49-F238E27FC236}">
                <a16:creationId xmlns:a16="http://schemas.microsoft.com/office/drawing/2014/main" id="{F8B78577-141D-4591-93BD-1EE59A81F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11" y="2003713"/>
            <a:ext cx="3214325" cy="2809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10891B-F32E-4D2E-94A5-8CECFF1A7B23}"/>
              </a:ext>
            </a:extLst>
          </p:cNvPr>
          <p:cNvSpPr txBox="1"/>
          <p:nvPr/>
        </p:nvSpPr>
        <p:spPr>
          <a:xfrm>
            <a:off x="5828075" y="2505670"/>
            <a:ext cx="233964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PLAN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76BF1E6-94C9-4D72-9178-130B9010EC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4327280"/>
                  </p:ext>
                </p:extLst>
              </p:nvPr>
            </p:nvGraphicFramePr>
            <p:xfrm>
              <a:off x="5791481" y="42357"/>
              <a:ext cx="2512825" cy="1413464"/>
            </p:xfrm>
            <a:graphic>
              <a:graphicData uri="http://schemas.microsoft.com/office/powerpoint/2016/slidezoom">
                <pslz:sldZm>
                  <pslz:sldZmObj sldId="261" cId="1100588271">
                    <pslz:zmPr id="{38BB51E7-DC23-4E30-823E-55C4525174E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2825" cy="141346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6BF1E6-94C9-4D72-9178-130B9010EC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1481" y="42357"/>
                <a:ext cx="2512825" cy="14134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B7B09D0A-310C-4B41-AFCB-C76CF819C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6273761"/>
                  </p:ext>
                </p:extLst>
              </p:nvPr>
            </p:nvGraphicFramePr>
            <p:xfrm rot="2520000">
              <a:off x="8573009" y="893220"/>
              <a:ext cx="2657352" cy="1494761"/>
            </p:xfrm>
            <a:graphic>
              <a:graphicData uri="http://schemas.microsoft.com/office/powerpoint/2016/slidezoom">
                <pslz:sldZm>
                  <pslz:sldZmObj sldId="409" cId="604140741">
                    <pslz:zmPr id="{C8615CF7-26F7-48EA-AF94-6F1F5EADB0CB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520000">
                          <a:off x="0" y="0"/>
                          <a:ext cx="2657352" cy="149476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B09D0A-310C-4B41-AFCB-C76CF819C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520000">
                <a:off x="8573009" y="893220"/>
                <a:ext cx="2657352" cy="149476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5AD4A40C-2659-4820-9C38-1254B5A139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0121311"/>
                  </p:ext>
                </p:extLst>
              </p:nvPr>
            </p:nvGraphicFramePr>
            <p:xfrm rot="6900000">
              <a:off x="9264068" y="4005336"/>
              <a:ext cx="2710499" cy="1524656"/>
            </p:xfrm>
            <a:graphic>
              <a:graphicData uri="http://schemas.microsoft.com/office/powerpoint/2016/slidezoom">
                <pslz:sldZm>
                  <pslz:sldZmObj sldId="412" cId="1810955903">
                    <pslz:zmPr id="{DC47B3C5-5024-429A-B749-EB4FEBF52B9E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6900000">
                          <a:off x="0" y="0"/>
                          <a:ext cx="2710499" cy="15246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AD4A40C-2659-4820-9C38-1254B5A139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6900000">
                <a:off x="9264068" y="4005336"/>
                <a:ext cx="2710499" cy="15246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927A6A2-0618-425A-86EF-97C3702E38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604364"/>
                  </p:ext>
                </p:extLst>
              </p:nvPr>
            </p:nvGraphicFramePr>
            <p:xfrm rot="10800000">
              <a:off x="6437927" y="5047620"/>
              <a:ext cx="2908238" cy="1635884"/>
            </p:xfrm>
            <a:graphic>
              <a:graphicData uri="http://schemas.microsoft.com/office/powerpoint/2016/slidezoom">
                <pslz:sldZm>
                  <pslz:sldZmObj sldId="415" cId="294504386">
                    <pslz:zmPr id="{7ADF4ADF-104E-4098-9EE4-D81F43EFD376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0800000">
                          <a:off x="0" y="0"/>
                          <a:ext cx="2908238" cy="163588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927A6A2-0618-425A-86EF-97C3702E38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0800000">
                <a:off x="6437927" y="5047620"/>
                <a:ext cx="2908238" cy="163588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5255FDF6-020D-4E4E-8A0F-C9D3E78831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1613568"/>
                  </p:ext>
                </p:extLst>
              </p:nvPr>
            </p:nvGraphicFramePr>
            <p:xfrm rot="-9360000">
              <a:off x="3571108" y="4895862"/>
              <a:ext cx="2618411" cy="1472856"/>
            </p:xfrm>
            <a:graphic>
              <a:graphicData uri="http://schemas.microsoft.com/office/powerpoint/2016/slidezoom">
                <pslz:sldZm>
                  <pslz:sldZmObj sldId="418" cId="3533939781">
                    <pslz:zmPr id="{EA2E6516-3A9E-4ED0-83F3-9E2CB1AC09F4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-9360000">
                          <a:off x="0" y="0"/>
                          <a:ext cx="2618411" cy="14728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255FDF6-020D-4E4E-8A0F-C9D3E78831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-9360000">
                <a:off x="3571108" y="4895862"/>
                <a:ext cx="2618411" cy="147285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6D83FF85-2075-4FAA-A7FD-B59CC9E1B6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1967873"/>
                  </p:ext>
                </p:extLst>
              </p:nvPr>
            </p:nvGraphicFramePr>
            <p:xfrm rot="-5760000">
              <a:off x="1675365" y="2698395"/>
              <a:ext cx="2548863" cy="1533892"/>
            </p:xfrm>
            <a:graphic>
              <a:graphicData uri="http://schemas.microsoft.com/office/powerpoint/2016/slidezoom">
                <pslz:sldZm>
                  <pslz:sldZmObj sldId="419" cId="1299859617">
                    <pslz:zmPr id="{967C211E-B5A4-4672-B1BF-25D306E35760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-5760000">
                          <a:off x="0" y="0"/>
                          <a:ext cx="2548863" cy="153389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Slide Zoom 2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D83FF85-2075-4FAA-A7FD-B59CC9E1B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-5760000">
                <a:off x="1675365" y="2698395"/>
                <a:ext cx="2548863" cy="15338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1ECF7EE-DCCB-4920-B14F-2ACDF39B27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8407347"/>
                  </p:ext>
                </p:extLst>
              </p:nvPr>
            </p:nvGraphicFramePr>
            <p:xfrm rot="-1620000">
              <a:off x="3231425" y="485506"/>
              <a:ext cx="2397535" cy="1452777"/>
            </p:xfrm>
            <a:graphic>
              <a:graphicData uri="http://schemas.microsoft.com/office/powerpoint/2016/slidezoom">
                <pslz:sldZm>
                  <pslz:sldZmObj sldId="416" cId="3774154350">
                    <pslz:zmPr id="{23D53DAA-B846-4CA8-8E5D-345FB2BE6360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-1620000">
                          <a:off x="0" y="0"/>
                          <a:ext cx="2397535" cy="14527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1ECF7EE-DCCB-4920-B14F-2ACDF39B27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-1620000">
                <a:off x="3231425" y="485506"/>
                <a:ext cx="2397535" cy="14527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491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D9CF96BF-F879-4DDB-89DB-03A0BB10CA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897810"/>
                  </p:ext>
                </p:extLst>
              </p:nvPr>
            </p:nvGraphicFramePr>
            <p:xfrm>
              <a:off x="296832" y="37694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CF96BF-F879-4DDB-89DB-03A0BB10CA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32" y="37694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859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4">
            <a:extLst>
              <a:ext uri="{FF2B5EF4-FFF2-40B4-BE49-F238E27FC236}">
                <a16:creationId xmlns:a16="http://schemas.microsoft.com/office/drawing/2014/main" id="{0E4F4C91-3293-4A5E-856A-38D3B160C1C9}"/>
              </a:ext>
            </a:extLst>
          </p:cNvPr>
          <p:cNvSpPr/>
          <p:nvPr/>
        </p:nvSpPr>
        <p:spPr>
          <a:xfrm>
            <a:off x="8672933" y="4722998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Freeform 53">
            <a:extLst>
              <a:ext uri="{FF2B5EF4-FFF2-40B4-BE49-F238E27FC236}">
                <a16:creationId xmlns:a16="http://schemas.microsoft.com/office/drawing/2014/main" id="{F4CD60AB-468B-4218-8A0A-0481CE1C2BA1}"/>
              </a:ext>
            </a:extLst>
          </p:cNvPr>
          <p:cNvSpPr/>
          <p:nvPr/>
        </p:nvSpPr>
        <p:spPr>
          <a:xfrm>
            <a:off x="8716893" y="367940"/>
            <a:ext cx="2346298" cy="1304925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304925">
                <a:moveTo>
                  <a:pt x="1609725" y="723900"/>
                </a:moveTo>
                <a:cubicBezTo>
                  <a:pt x="1089025" y="990600"/>
                  <a:pt x="539750" y="1095375"/>
                  <a:pt x="0" y="1304925"/>
                </a:cubicBezTo>
                <a:lnTo>
                  <a:pt x="0" y="704850"/>
                </a:lnTo>
                <a:cubicBezTo>
                  <a:pt x="349250" y="508000"/>
                  <a:pt x="1498600" y="225425"/>
                  <a:pt x="1638300" y="0"/>
                </a:cubicBezTo>
                <a:cubicBezTo>
                  <a:pt x="1628775" y="222250"/>
                  <a:pt x="1619250" y="406400"/>
                  <a:pt x="1609725" y="7239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Freeform 55">
            <a:extLst>
              <a:ext uri="{FF2B5EF4-FFF2-40B4-BE49-F238E27FC236}">
                <a16:creationId xmlns:a16="http://schemas.microsoft.com/office/drawing/2014/main" id="{1AC2CFB0-3E8F-439E-8913-9F1A4C3330D3}"/>
              </a:ext>
            </a:extLst>
          </p:cNvPr>
          <p:cNvSpPr/>
          <p:nvPr/>
        </p:nvSpPr>
        <p:spPr>
          <a:xfrm>
            <a:off x="8698243" y="3317181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Freeform 56">
            <a:extLst>
              <a:ext uri="{FF2B5EF4-FFF2-40B4-BE49-F238E27FC236}">
                <a16:creationId xmlns:a16="http://schemas.microsoft.com/office/drawing/2014/main" id="{2E71D45E-1321-4421-85E8-C31D52964E5C}"/>
              </a:ext>
            </a:extLst>
          </p:cNvPr>
          <p:cNvSpPr/>
          <p:nvPr/>
        </p:nvSpPr>
        <p:spPr>
          <a:xfrm>
            <a:off x="8663753" y="1924454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567237-D3B0-4BEF-A043-9BEE1BE19AFA}"/>
              </a:ext>
            </a:extLst>
          </p:cNvPr>
          <p:cNvGrpSpPr/>
          <p:nvPr/>
        </p:nvGrpSpPr>
        <p:grpSpPr>
          <a:xfrm>
            <a:off x="9290010" y="286023"/>
            <a:ext cx="1092149" cy="5958902"/>
            <a:chOff x="6761057" y="322748"/>
            <a:chExt cx="1092149" cy="5958902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49182EFF-647A-4830-8736-3D8C3B753C0D}"/>
                </a:ext>
              </a:extLst>
            </p:cNvPr>
            <p:cNvSpPr/>
            <p:nvPr/>
          </p:nvSpPr>
          <p:spPr>
            <a:xfrm rot="19197366">
              <a:off x="6907223" y="5186633"/>
              <a:ext cx="904974" cy="1095017"/>
            </a:xfrm>
            <a:prstGeom prst="diagStripe">
              <a:avLst>
                <a:gd name="adj" fmla="val 863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9BB59176-FDAE-44A6-99DE-A46E05B43A8B}"/>
                </a:ext>
              </a:extLst>
            </p:cNvPr>
            <p:cNvSpPr/>
            <p:nvPr/>
          </p:nvSpPr>
          <p:spPr>
            <a:xfrm>
              <a:off x="6884441" y="1303750"/>
              <a:ext cx="845381" cy="346814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Rounded Rectangle 60">
              <a:extLst>
                <a:ext uri="{FF2B5EF4-FFF2-40B4-BE49-F238E27FC236}">
                  <a16:creationId xmlns:a16="http://schemas.microsoft.com/office/drawing/2014/main" id="{321F3899-5C65-47AA-8C70-5968DBE7D86E}"/>
                </a:ext>
              </a:extLst>
            </p:cNvPr>
            <p:cNvSpPr/>
            <p:nvPr/>
          </p:nvSpPr>
          <p:spPr>
            <a:xfrm>
              <a:off x="6852068" y="322748"/>
              <a:ext cx="910125" cy="2323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52767-DAD7-49A0-84B6-6CAA678BA3DC}"/>
                </a:ext>
              </a:extLst>
            </p:cNvPr>
            <p:cNvSpPr/>
            <p:nvPr/>
          </p:nvSpPr>
          <p:spPr>
            <a:xfrm>
              <a:off x="7030366" y="555093"/>
              <a:ext cx="553530" cy="619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D3C52-28F4-48F7-A82B-D416CB6F73B2}"/>
                </a:ext>
              </a:extLst>
            </p:cNvPr>
            <p:cNvSpPr/>
            <p:nvPr/>
          </p:nvSpPr>
          <p:spPr>
            <a:xfrm>
              <a:off x="7187118" y="4745527"/>
              <a:ext cx="240026" cy="2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CBF5500-885C-44C6-A97D-283BA3919D5B}"/>
                </a:ext>
              </a:extLst>
            </p:cNvPr>
            <p:cNvSpPr/>
            <p:nvPr/>
          </p:nvSpPr>
          <p:spPr>
            <a:xfrm rot="10800000">
              <a:off x="7187119" y="4960719"/>
              <a:ext cx="240026" cy="29043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ed Rectangle 64">
              <a:extLst>
                <a:ext uri="{FF2B5EF4-FFF2-40B4-BE49-F238E27FC236}">
                  <a16:creationId xmlns:a16="http://schemas.microsoft.com/office/drawing/2014/main" id="{D2685F86-42BF-4236-B08D-5C5B312A366A}"/>
                </a:ext>
              </a:extLst>
            </p:cNvPr>
            <p:cNvSpPr/>
            <p:nvPr/>
          </p:nvSpPr>
          <p:spPr>
            <a:xfrm>
              <a:off x="6761057" y="1137720"/>
              <a:ext cx="1092149" cy="1742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F4E3ECF8-7F76-463E-882B-3E829A78D905}"/>
                </a:ext>
              </a:extLst>
            </p:cNvPr>
            <p:cNvSpPr/>
            <p:nvPr/>
          </p:nvSpPr>
          <p:spPr>
            <a:xfrm>
              <a:off x="6988104" y="2780928"/>
              <a:ext cx="638056" cy="1761675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35D6FC-C179-4821-A928-9AC4FA632C21}"/>
                </a:ext>
              </a:extLst>
            </p:cNvPr>
            <p:cNvSpPr/>
            <p:nvPr/>
          </p:nvSpPr>
          <p:spPr>
            <a:xfrm>
              <a:off x="7283130" y="555093"/>
              <a:ext cx="48005" cy="619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58306B-E1DE-4D33-81B6-926B77DFFBA4}"/>
                </a:ext>
              </a:extLst>
            </p:cNvPr>
            <p:cNvSpPr/>
            <p:nvPr/>
          </p:nvSpPr>
          <p:spPr>
            <a:xfrm>
              <a:off x="7301272" y="139215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36311-1082-43E4-8FF0-E0A16DD61B18}"/>
                </a:ext>
              </a:extLst>
            </p:cNvPr>
            <p:cNvSpPr/>
            <p:nvPr/>
          </p:nvSpPr>
          <p:spPr>
            <a:xfrm>
              <a:off x="7301272" y="3944985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CFF03-40FA-448C-8091-C604AF3DC8E4}"/>
                </a:ext>
              </a:extLst>
            </p:cNvPr>
            <p:cNvSpPr/>
            <p:nvPr/>
          </p:nvSpPr>
          <p:spPr>
            <a:xfrm>
              <a:off x="7432909" y="2349469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99B3B-21FB-4982-B8E1-584A94A4E55A}"/>
                </a:ext>
              </a:extLst>
            </p:cNvPr>
            <p:cNvSpPr/>
            <p:nvPr/>
          </p:nvSpPr>
          <p:spPr>
            <a:xfrm>
              <a:off x="7432909" y="362588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F6719-C000-4EFC-A96A-F5BE24E6D9DD}"/>
                </a:ext>
              </a:extLst>
            </p:cNvPr>
            <p:cNvSpPr/>
            <p:nvPr/>
          </p:nvSpPr>
          <p:spPr>
            <a:xfrm>
              <a:off x="7301272" y="330677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10B9A5-A7C6-4258-8454-D946C724E482}"/>
                </a:ext>
              </a:extLst>
            </p:cNvPr>
            <p:cNvSpPr/>
            <p:nvPr/>
          </p:nvSpPr>
          <p:spPr>
            <a:xfrm>
              <a:off x="7432909" y="1711263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7B900-1342-41C2-9A54-213641739ABF}"/>
                </a:ext>
              </a:extLst>
            </p:cNvPr>
            <p:cNvSpPr/>
            <p:nvPr/>
          </p:nvSpPr>
          <p:spPr>
            <a:xfrm>
              <a:off x="7301272" y="2030366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F03945-32A5-4A66-A3AB-9C0B122F1448}"/>
                </a:ext>
              </a:extLst>
            </p:cNvPr>
            <p:cNvSpPr/>
            <p:nvPr/>
          </p:nvSpPr>
          <p:spPr>
            <a:xfrm>
              <a:off x="7432909" y="426409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4734D6E-5408-428F-BEE4-7C63E4CD9FB5}"/>
                </a:ext>
              </a:extLst>
            </p:cNvPr>
            <p:cNvSpPr/>
            <p:nvPr/>
          </p:nvSpPr>
          <p:spPr>
            <a:xfrm>
              <a:off x="6988104" y="2636912"/>
              <a:ext cx="638056" cy="145041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0F0AD4-A1C0-4DBA-9828-37CE03A973AD}"/>
                </a:ext>
              </a:extLst>
            </p:cNvPr>
            <p:cNvSpPr/>
            <p:nvPr/>
          </p:nvSpPr>
          <p:spPr>
            <a:xfrm>
              <a:off x="7301272" y="2668572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635DF6-BF1C-496E-9658-F8454A81CAC9}"/>
                </a:ext>
              </a:extLst>
            </p:cNvPr>
            <p:cNvSpPr/>
            <p:nvPr/>
          </p:nvSpPr>
          <p:spPr>
            <a:xfrm>
              <a:off x="7432909" y="2987676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8934AC-4616-41CF-AC74-2976A6AFA6AD}"/>
              </a:ext>
            </a:extLst>
          </p:cNvPr>
          <p:cNvGrpSpPr/>
          <p:nvPr/>
        </p:nvGrpSpPr>
        <p:grpSpPr>
          <a:xfrm>
            <a:off x="9333118" y="6280604"/>
            <a:ext cx="1097720" cy="385127"/>
            <a:chOff x="1950157" y="5792396"/>
            <a:chExt cx="1387404" cy="44491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3EDDC2-DB96-4F16-A78A-8AA0B98E7C15}"/>
                </a:ext>
              </a:extLst>
            </p:cNvPr>
            <p:cNvSpPr/>
            <p:nvPr/>
          </p:nvSpPr>
          <p:spPr>
            <a:xfrm flipV="1">
              <a:off x="1950157" y="5792396"/>
              <a:ext cx="1387404" cy="444916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79B3D4-9191-43A6-BF74-3B3FC330D996}"/>
                </a:ext>
              </a:extLst>
            </p:cNvPr>
            <p:cNvSpPr/>
            <p:nvPr/>
          </p:nvSpPr>
          <p:spPr>
            <a:xfrm flipV="1">
              <a:off x="2069424" y="5830643"/>
              <a:ext cx="1148871" cy="368423"/>
            </a:xfrm>
            <a:prstGeom prst="ellipse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1" name="Parallelogram 31">
            <a:extLst>
              <a:ext uri="{FF2B5EF4-FFF2-40B4-BE49-F238E27FC236}">
                <a16:creationId xmlns:a16="http://schemas.microsoft.com/office/drawing/2014/main" id="{496D67ED-5354-4D64-BB0E-71FD5D2E51DB}"/>
              </a:ext>
            </a:extLst>
          </p:cNvPr>
          <p:cNvSpPr/>
          <p:nvPr/>
        </p:nvSpPr>
        <p:spPr>
          <a:xfrm rot="5400000">
            <a:off x="9031369" y="3466605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8F23DBBA-7BD6-446C-90B1-F0AF0B3A7A18}"/>
              </a:ext>
            </a:extLst>
          </p:cNvPr>
          <p:cNvSpPr/>
          <p:nvPr/>
        </p:nvSpPr>
        <p:spPr>
          <a:xfrm rot="5400000">
            <a:off x="9031369" y="652407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Parallelogram 31">
            <a:extLst>
              <a:ext uri="{FF2B5EF4-FFF2-40B4-BE49-F238E27FC236}">
                <a16:creationId xmlns:a16="http://schemas.microsoft.com/office/drawing/2014/main" id="{F554CC1D-711C-4442-96EA-F38F2A2CE881}"/>
              </a:ext>
            </a:extLst>
          </p:cNvPr>
          <p:cNvSpPr/>
          <p:nvPr/>
        </p:nvSpPr>
        <p:spPr>
          <a:xfrm rot="5400000">
            <a:off x="9031369" y="2059506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2D4DA1-65D5-4AFA-A17C-AFB22FCA929E}"/>
              </a:ext>
            </a:extLst>
          </p:cNvPr>
          <p:cNvSpPr txBox="1"/>
          <p:nvPr/>
        </p:nvSpPr>
        <p:spPr>
          <a:xfrm>
            <a:off x="3067706" y="1070566"/>
            <a:ext cx="545514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PRESCLIB »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est conçu et développé pour répond aux besoins du client:</a:t>
            </a:r>
          </a:p>
          <a:p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Rend le dossier médical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informatisé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Facilite le travail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collectif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 milieu hospitalier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Assure la </a:t>
            </a:r>
            <a:r>
              <a:rPr lang="fr-FR" sz="2400" b="1" dirty="0"/>
              <a:t>traçabilité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des soins et des actions entreprises vis-à-vis du patient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Contribue sans doute une meilleur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prise en charge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 malades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4BF4119D-6351-4EE5-B465-BFFD27BA39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3343734"/>
                  </p:ext>
                </p:extLst>
              </p:nvPr>
            </p:nvGraphicFramePr>
            <p:xfrm>
              <a:off x="0" y="2398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BF4119D-6351-4EE5-B465-BFFD27BA39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398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D5F88BE-5F0D-4EE6-AF14-831FD4DC7E07}"/>
              </a:ext>
            </a:extLst>
          </p:cNvPr>
          <p:cNvSpPr txBox="1"/>
          <p:nvPr/>
        </p:nvSpPr>
        <p:spPr>
          <a:xfrm>
            <a:off x="2917620" y="116459"/>
            <a:ext cx="5406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Conclusion</a:t>
            </a:r>
          </a:p>
          <a:p>
            <a:pPr algn="ctr"/>
            <a:endParaRPr lang="en-US" altLang="ko-KR" sz="1400" b="1" dirty="0">
              <a:cs typeface="Arial" pitchFamily="34" charset="0"/>
            </a:endParaRPr>
          </a:p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96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410B6B-6011-421E-B292-D2F9EB28C1AF}"/>
              </a:ext>
            </a:extLst>
          </p:cNvPr>
          <p:cNvGrpSpPr/>
          <p:nvPr/>
        </p:nvGrpSpPr>
        <p:grpSpPr>
          <a:xfrm>
            <a:off x="-652519" y="3762837"/>
            <a:ext cx="12969199" cy="2665260"/>
            <a:chOff x="-491345" y="1077822"/>
            <a:chExt cx="10267188" cy="21099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94E979-B09C-4577-A5F2-9EB206B59E10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474E62D-6D21-44E1-B7B1-8BBFB0106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928CE9C-1948-44F3-A7A6-B5C4C2E28A46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4CE9DF-B4F5-4E54-B1DD-04A2FB9C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DE13F53-8EF6-4B38-99FF-9CB84A6B2EBF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04E05A-C550-48DC-AF23-091129FB9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266C0E3-1F97-4E8A-BE13-09E8C68B1D30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D326577-A8A2-481E-B73B-DE69E2708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EDF3D62-F28A-44E5-ABCD-94F0110C155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380E09-C093-4D1D-A08A-845BC952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CF3A511-9611-4093-B594-6AE2F05BE879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F51158A-E743-48FC-8224-04B98F0CE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992C31C-769C-4343-961C-733B5FE310C1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9CFF72F-5045-4C23-9D3C-8504DD170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8C6726-09E0-496A-8529-AFDF0C58F1CF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948EA9-DAD6-4BB2-A566-24B2D3CE3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5EBC715-8A01-447B-964A-23145C52B0CB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81EE9D-D152-4232-9D73-C3AB9943D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177518C-AC45-48B6-8670-ABF6FEDA4A9C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41258C-6DBC-474E-95C3-8577E3B9B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0AC16D1-7106-4E06-9F10-E08171AD3548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7B65909-BFEA-4557-A8F7-1368CD77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1F27F21-3210-4737-9FFC-A902445BB4B7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DCAEA2-8FB6-4956-9BA3-45DD62347B87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780A0A-DCB2-4EF2-A847-4F54A38FCEA6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3622B21-3B6F-4407-8482-809005EA2ADD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1E8961-28AD-4CC1-83B6-6CC96EA62D9F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9281B8-AFE7-40CB-B94F-B556AFF30842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B7730AD-88C3-470D-95EE-6C592180BF8E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2EC327-9CE2-4E3E-995D-9523741564B3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64F6B07-D79E-40C5-9370-27572517835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142BC9D-D39A-498C-870F-CA011B16C9D5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6D3A2E-7DF4-4EED-8D92-6C36414E8717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6690D1-41D4-4E17-9F36-4685D44FD95E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ED3960-5180-4AAA-80BD-DB951F6087FF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32F97BE-7DF7-47A9-BBD0-3F612C6B8108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CBA1E20-2419-43C3-B456-E71DAB21F9CC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7A11D9-84D4-462F-B4C5-66115E6124A9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92FCEAB-A000-4946-943B-A214BDE3E562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521403E-7E4A-4D69-99E3-E970DE2EEEB7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60DA077-A86D-4C5E-A109-0CD4D25C15AC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E5E8354-4811-4A2B-B804-87E9E34AA435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8091443-1C9A-4177-A133-4E59C7496804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A171E5-2C42-425D-A986-C20E6895EC2A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0862ADA-C0A9-4A15-9EA8-24FF9446A7E3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72DF8A-B9C9-440C-8886-CF7F39063B84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E23715B-EFB6-463F-814D-367600B33C79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78FEBB-A3EA-4CC6-A652-1DCF74D5C81A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BEFF9F5-6376-41F2-8939-F8097772054D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9F6A752-08BD-46E4-B973-A81A6F32AC2E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6984086-B98C-4320-B1F9-30B281E4899B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FA6350A-81D4-4A1B-9D09-88766B50BAB0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Oval 50">
              <a:extLst>
                <a:ext uri="{FF2B5EF4-FFF2-40B4-BE49-F238E27FC236}">
                  <a16:creationId xmlns:a16="http://schemas.microsoft.com/office/drawing/2014/main" id="{0E6456BA-AC71-4096-83DA-EA702E0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Heart 17">
              <a:extLst>
                <a:ext uri="{FF2B5EF4-FFF2-40B4-BE49-F238E27FC236}">
                  <a16:creationId xmlns:a16="http://schemas.microsoft.com/office/drawing/2014/main" id="{6073EECC-4242-4E2B-B1F1-DE00F9AF9DC8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Rounded Rectangle 25">
              <a:extLst>
                <a:ext uri="{FF2B5EF4-FFF2-40B4-BE49-F238E27FC236}">
                  <a16:creationId xmlns:a16="http://schemas.microsoft.com/office/drawing/2014/main" id="{11F58AA1-3539-4E8B-B0FB-7802210163F6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Chord 32">
              <a:extLst>
                <a:ext uri="{FF2B5EF4-FFF2-40B4-BE49-F238E27FC236}">
                  <a16:creationId xmlns:a16="http://schemas.microsoft.com/office/drawing/2014/main" id="{21A0C472-AAC4-49A9-948D-97723C0A5ADF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40">
              <a:extLst>
                <a:ext uri="{FF2B5EF4-FFF2-40B4-BE49-F238E27FC236}">
                  <a16:creationId xmlns:a16="http://schemas.microsoft.com/office/drawing/2014/main" id="{5820F5DC-6F22-43B6-9A5C-8EC86264E369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17">
              <a:extLst>
                <a:ext uri="{FF2B5EF4-FFF2-40B4-BE49-F238E27FC236}">
                  <a16:creationId xmlns:a16="http://schemas.microsoft.com/office/drawing/2014/main" id="{5C3A7F7C-87B3-47C9-AC4C-2A684ED63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25">
              <a:extLst>
                <a:ext uri="{FF2B5EF4-FFF2-40B4-BE49-F238E27FC236}">
                  <a16:creationId xmlns:a16="http://schemas.microsoft.com/office/drawing/2014/main" id="{8A8A0221-2C80-4C4D-8D2D-E1EBBC66D5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Block Arc 20">
              <a:extLst>
                <a:ext uri="{FF2B5EF4-FFF2-40B4-BE49-F238E27FC236}">
                  <a16:creationId xmlns:a16="http://schemas.microsoft.com/office/drawing/2014/main" id="{D2A491B2-B970-4632-8510-227152B05F5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6" name="Trapezoid 28">
              <a:extLst>
                <a:ext uri="{FF2B5EF4-FFF2-40B4-BE49-F238E27FC236}">
                  <a16:creationId xmlns:a16="http://schemas.microsoft.com/office/drawing/2014/main" id="{9788695E-8B6F-48E1-A450-8299D4F5B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61D906CB-6F00-4313-8BF4-8D6F73FCA564}"/>
              </a:ext>
            </a:extLst>
          </p:cNvPr>
          <p:cNvSpPr/>
          <p:nvPr/>
        </p:nvSpPr>
        <p:spPr>
          <a:xfrm>
            <a:off x="-13739" y="0"/>
            <a:ext cx="6520938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23C1A-BE80-4BAB-9EFD-3E2A28811B74}"/>
              </a:ext>
            </a:extLst>
          </p:cNvPr>
          <p:cNvSpPr/>
          <p:nvPr/>
        </p:nvSpPr>
        <p:spPr>
          <a:xfrm>
            <a:off x="2593075" y="765885"/>
            <a:ext cx="9598777" cy="2402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3641558" y="881373"/>
            <a:ext cx="794084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Merci </a:t>
            </a:r>
          </a:p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pour </a:t>
            </a:r>
            <a:r>
              <a:rPr lang="en-US" altLang="ko-KR" sz="6000" dirty="0" err="1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C91C44E-C33F-4769-9FF7-0DB270EAAB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2961" y="511073"/>
            <a:ext cx="3675239" cy="63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4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B79A7878-388A-4C05-B2F5-BB08C34384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897810"/>
                  </p:ext>
                </p:extLst>
              </p:nvPr>
            </p:nvGraphicFramePr>
            <p:xfrm>
              <a:off x="296832" y="37694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79A7878-388A-4C05-B2F5-BB08C34384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32" y="37694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91B28-A4F2-4661-AC27-924488FD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61"/>
            <a:ext cx="12191999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A38AE6-AE84-4913-9455-0CFB40DCD912}"/>
              </a:ext>
            </a:extLst>
          </p:cNvPr>
          <p:cNvSpPr txBox="1">
            <a:spLocks/>
          </p:cNvSpPr>
          <p:nvPr/>
        </p:nvSpPr>
        <p:spPr>
          <a:xfrm>
            <a:off x="932329" y="119260"/>
            <a:ext cx="10861565" cy="95660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+mn-lt"/>
              </a:rPr>
              <a:t>Introduction</a:t>
            </a:r>
            <a:endParaRPr lang="ko-KR" alt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8E5B7-64B1-4FAB-81A9-485EBC6EFEEA}"/>
              </a:ext>
            </a:extLst>
          </p:cNvPr>
          <p:cNvSpPr txBox="1"/>
          <p:nvPr/>
        </p:nvSpPr>
        <p:spPr>
          <a:xfrm>
            <a:off x="391886" y="1195123"/>
            <a:ext cx="60462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Travail en milieu </a:t>
            </a:r>
            <a:r>
              <a:rPr lang="fr-FR" altLang="ko-KR" sz="2400" b="1" dirty="0">
                <a:cs typeface="Arial" pitchFamily="34" charset="0"/>
              </a:rPr>
              <a:t>hospitalier</a:t>
            </a: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 demande une </a:t>
            </a:r>
            <a:r>
              <a:rPr lang="fr-FR" altLang="ko-KR" sz="2400" b="1" dirty="0">
                <a:cs typeface="Arial" pitchFamily="34" charset="0"/>
              </a:rPr>
              <a:t>collaboration</a:t>
            </a: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 entre professionnels de différentes disciplines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Forme un </a:t>
            </a:r>
            <a:r>
              <a:rPr lang="fr-FR" altLang="ko-KR" sz="2400" b="1" dirty="0">
                <a:cs typeface="Arial" pitchFamily="34" charset="0"/>
              </a:rPr>
              <a:t>processus complexe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 Nécessite une </a:t>
            </a:r>
            <a:r>
              <a:rPr lang="fr-FR" altLang="ko-KR" sz="2400" b="1" dirty="0">
                <a:cs typeface="Arial" pitchFamily="34" charset="0"/>
              </a:rPr>
              <a:t>organisation</a:t>
            </a: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fr-FR" altLang="ko-KR" sz="2400" b="1" dirty="0">
                <a:cs typeface="Arial" pitchFamily="34" charset="0"/>
              </a:rPr>
              <a:t>sécurisation</a:t>
            </a: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 des prescriptions médicale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altLang="ko-KR" sz="2400" dirty="0"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D’où l’intérêt de la </a:t>
            </a:r>
            <a:r>
              <a:rPr lang="fr-FR" altLang="ko-KR" sz="2400" b="1" dirty="0">
                <a:cs typeface="Arial" pitchFamily="34" charset="0"/>
              </a:rPr>
              <a:t>numérisation</a:t>
            </a:r>
            <a:r>
              <a:rPr lang="fr-FR" altLang="ko-KR" sz="2400" dirty="0">
                <a:solidFill>
                  <a:schemeClr val="bg1"/>
                </a:solidFill>
                <a:cs typeface="Arial" pitchFamily="34" charset="0"/>
              </a:rPr>
              <a:t> du dossier médicale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D7DBCF7-DE2A-46CB-9B2E-14EFD4A392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1187677"/>
                  </p:ext>
                </p:extLst>
              </p:nvPr>
            </p:nvGraphicFramePr>
            <p:xfrm>
              <a:off x="0" y="-2813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D7DBCF7-DE2A-46CB-9B2E-14EFD4A392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2813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C5215BE-F84B-4E01-9B76-7F50C9A657B8}"/>
              </a:ext>
            </a:extLst>
          </p:cNvPr>
          <p:cNvGrpSpPr/>
          <p:nvPr/>
        </p:nvGrpSpPr>
        <p:grpSpPr>
          <a:xfrm>
            <a:off x="10135474" y="5145631"/>
            <a:ext cx="1859578" cy="1494641"/>
            <a:chOff x="3302040" y="3122958"/>
            <a:chExt cx="2546146" cy="2014595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C23EBE6-B4AB-4AEA-A226-FC7A22C8B45F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CB8263-A77C-4150-A8F5-E6438D75D4AF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10" name="Freeform 14">
                <a:extLst>
                  <a:ext uri="{FF2B5EF4-FFF2-40B4-BE49-F238E27FC236}">
                    <a16:creationId xmlns:a16="http://schemas.microsoft.com/office/drawing/2014/main" id="{6F35DF34-6451-4768-A18C-EEB5F3D280FA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C1B427FF-42B1-496E-91B8-85F9B956EA06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471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Problématique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6156" y="1164214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F571A521-A77E-4166-B8CC-CE129C2322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3897810"/>
                  </p:ext>
                </p:extLst>
              </p:nvPr>
            </p:nvGraphicFramePr>
            <p:xfrm>
              <a:off x="296832" y="37694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571A521-A77E-4166-B8CC-CE129C232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32" y="37694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1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3DBAB576-B6B8-4FC2-9EE1-670BC2D3D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25" y="720968"/>
            <a:ext cx="4224666" cy="5416063"/>
          </a:xfrm>
          <a:custGeom>
            <a:avLst/>
            <a:gdLst>
              <a:gd name="connsiteX0" fmla="*/ 548548 w 4728531"/>
              <a:gd name="connsiteY0" fmla="*/ 4778763 h 5817668"/>
              <a:gd name="connsiteX1" fmla="*/ 1038907 w 4728531"/>
              <a:gd name="connsiteY1" fmla="*/ 5326503 h 5817668"/>
              <a:gd name="connsiteX2" fmla="*/ 491166 w 4728531"/>
              <a:gd name="connsiteY2" fmla="*/ 5816862 h 5817668"/>
              <a:gd name="connsiteX3" fmla="*/ 807 w 4728531"/>
              <a:gd name="connsiteY3" fmla="*/ 5269121 h 5817668"/>
              <a:gd name="connsiteX4" fmla="*/ 548548 w 4728531"/>
              <a:gd name="connsiteY4" fmla="*/ 4778763 h 5817668"/>
              <a:gd name="connsiteX5" fmla="*/ 2582068 w 4728531"/>
              <a:gd name="connsiteY5" fmla="*/ 2704 h 5817668"/>
              <a:gd name="connsiteX6" fmla="*/ 2756083 w 4728531"/>
              <a:gd name="connsiteY6" fmla="*/ 3767 h 5817668"/>
              <a:gd name="connsiteX7" fmla="*/ 3929376 w 4728531"/>
              <a:gd name="connsiteY7" fmla="*/ 449548 h 5817668"/>
              <a:gd name="connsiteX8" fmla="*/ 4286615 w 4728531"/>
              <a:gd name="connsiteY8" fmla="*/ 3129325 h 5817668"/>
              <a:gd name="connsiteX9" fmla="*/ 4355478 w 4728531"/>
              <a:gd name="connsiteY9" fmla="*/ 4036880 h 5817668"/>
              <a:gd name="connsiteX10" fmla="*/ 3844862 w 4728531"/>
              <a:gd name="connsiteY10" fmla="*/ 4021634 h 5817668"/>
              <a:gd name="connsiteX11" fmla="*/ 3795512 w 4728531"/>
              <a:gd name="connsiteY11" fmla="*/ 4317879 h 5817668"/>
              <a:gd name="connsiteX12" fmla="*/ 3646861 w 4728531"/>
              <a:gd name="connsiteY12" fmla="*/ 4323548 h 5817668"/>
              <a:gd name="connsiteX13" fmla="*/ 3606580 w 4728531"/>
              <a:gd name="connsiteY13" fmla="*/ 4469298 h 5817668"/>
              <a:gd name="connsiteX14" fmla="*/ 3369990 w 4728531"/>
              <a:gd name="connsiteY14" fmla="*/ 4521018 h 5817668"/>
              <a:gd name="connsiteX15" fmla="*/ 2899355 w 4728531"/>
              <a:gd name="connsiteY15" fmla="*/ 4971677 h 5817668"/>
              <a:gd name="connsiteX16" fmla="*/ 2141841 w 4728531"/>
              <a:gd name="connsiteY16" fmla="*/ 4344012 h 5817668"/>
              <a:gd name="connsiteX17" fmla="*/ 1400078 w 4728531"/>
              <a:gd name="connsiteY17" fmla="*/ 4911033 h 5817668"/>
              <a:gd name="connsiteX18" fmla="*/ 589931 w 4728531"/>
              <a:gd name="connsiteY18" fmla="*/ 4419825 h 5817668"/>
              <a:gd name="connsiteX19" fmla="*/ 1652307 w 4728531"/>
              <a:gd name="connsiteY19" fmla="*/ 2931722 h 5817668"/>
              <a:gd name="connsiteX20" fmla="*/ 3043158 w 4728531"/>
              <a:gd name="connsiteY20" fmla="*/ 2561200 h 5817668"/>
              <a:gd name="connsiteX21" fmla="*/ 3036113 w 4728531"/>
              <a:gd name="connsiteY21" fmla="*/ 2555987 h 5817668"/>
              <a:gd name="connsiteX22" fmla="*/ 3772668 w 4728531"/>
              <a:gd name="connsiteY22" fmla="*/ 1716322 h 5817668"/>
              <a:gd name="connsiteX23" fmla="*/ 2840209 w 4728531"/>
              <a:gd name="connsiteY23" fmla="*/ 737058 h 5817668"/>
              <a:gd name="connsiteX24" fmla="*/ 2096020 w 4728531"/>
              <a:gd name="connsiteY24" fmla="*/ 1003904 h 5817668"/>
              <a:gd name="connsiteX25" fmla="*/ 1445846 w 4728531"/>
              <a:gd name="connsiteY25" fmla="*/ 541122 h 5817668"/>
              <a:gd name="connsiteX26" fmla="*/ 2582068 w 4728531"/>
              <a:gd name="connsiteY26" fmla="*/ 2704 h 581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28531" h="5817668">
                <a:moveTo>
                  <a:pt x="548548" y="4778763"/>
                </a:moveTo>
                <a:cubicBezTo>
                  <a:pt x="835211" y="4794608"/>
                  <a:pt x="1054752" y="5039839"/>
                  <a:pt x="1038907" y="5326503"/>
                </a:cubicBezTo>
                <a:cubicBezTo>
                  <a:pt x="1023061" y="5613167"/>
                  <a:pt x="777829" y="5832707"/>
                  <a:pt x="491166" y="5816862"/>
                </a:cubicBezTo>
                <a:cubicBezTo>
                  <a:pt x="204503" y="5801016"/>
                  <a:pt x="-15038" y="5555785"/>
                  <a:pt x="807" y="5269121"/>
                </a:cubicBezTo>
                <a:cubicBezTo>
                  <a:pt x="16653" y="4982458"/>
                  <a:pt x="261885" y="4762917"/>
                  <a:pt x="548548" y="4778763"/>
                </a:cubicBezTo>
                <a:close/>
                <a:moveTo>
                  <a:pt x="2582068" y="2704"/>
                </a:moveTo>
                <a:cubicBezTo>
                  <a:pt x="2640139" y="-1161"/>
                  <a:pt x="2698224" y="-946"/>
                  <a:pt x="2756083" y="3767"/>
                </a:cubicBezTo>
                <a:cubicBezTo>
                  <a:pt x="3132633" y="34436"/>
                  <a:pt x="3493967" y="91474"/>
                  <a:pt x="3929376" y="449548"/>
                </a:cubicBezTo>
                <a:cubicBezTo>
                  <a:pt x="4919800" y="1129412"/>
                  <a:pt x="4930126" y="2421201"/>
                  <a:pt x="4286615" y="3129325"/>
                </a:cubicBezTo>
                <a:cubicBezTo>
                  <a:pt x="4309568" y="3431842"/>
                  <a:pt x="4389355" y="4005541"/>
                  <a:pt x="4355478" y="4036880"/>
                </a:cubicBezTo>
                <a:cubicBezTo>
                  <a:pt x="4255653" y="4142484"/>
                  <a:pt x="4016098" y="4042610"/>
                  <a:pt x="3844862" y="4021634"/>
                </a:cubicBezTo>
                <a:cubicBezTo>
                  <a:pt x="3836003" y="4129147"/>
                  <a:pt x="3822393" y="4296348"/>
                  <a:pt x="3795512" y="4317879"/>
                </a:cubicBezTo>
                <a:cubicBezTo>
                  <a:pt x="3758886" y="4332019"/>
                  <a:pt x="3700874" y="4326476"/>
                  <a:pt x="3646861" y="4323548"/>
                </a:cubicBezTo>
                <a:cubicBezTo>
                  <a:pt x="3633433" y="4372131"/>
                  <a:pt x="3646781" y="4449628"/>
                  <a:pt x="3606580" y="4469298"/>
                </a:cubicBezTo>
                <a:cubicBezTo>
                  <a:pt x="3537513" y="4494843"/>
                  <a:pt x="3434899" y="4475631"/>
                  <a:pt x="3369990" y="4521018"/>
                </a:cubicBezTo>
                <a:cubicBezTo>
                  <a:pt x="3252468" y="4578984"/>
                  <a:pt x="3247184" y="5024253"/>
                  <a:pt x="2899355" y="4971677"/>
                </a:cubicBezTo>
                <a:cubicBezTo>
                  <a:pt x="2598277" y="4909574"/>
                  <a:pt x="2355586" y="4565959"/>
                  <a:pt x="2141841" y="4344012"/>
                </a:cubicBezTo>
                <a:cubicBezTo>
                  <a:pt x="1981764" y="4163762"/>
                  <a:pt x="1622817" y="4698394"/>
                  <a:pt x="1400078" y="4911033"/>
                </a:cubicBezTo>
                <a:cubicBezTo>
                  <a:pt x="1075556" y="4771974"/>
                  <a:pt x="813353" y="4605488"/>
                  <a:pt x="589931" y="4419825"/>
                </a:cubicBezTo>
                <a:cubicBezTo>
                  <a:pt x="979653" y="3891924"/>
                  <a:pt x="1424727" y="3149577"/>
                  <a:pt x="1652307" y="2931722"/>
                </a:cubicBezTo>
                <a:cubicBezTo>
                  <a:pt x="1885400" y="2693969"/>
                  <a:pt x="2613272" y="2686571"/>
                  <a:pt x="3043158" y="2561200"/>
                </a:cubicBezTo>
                <a:lnTo>
                  <a:pt x="3036113" y="2555987"/>
                </a:lnTo>
                <a:cubicBezTo>
                  <a:pt x="3441848" y="2464034"/>
                  <a:pt x="3749810" y="2129847"/>
                  <a:pt x="3772668" y="1716322"/>
                </a:cubicBezTo>
                <a:cubicBezTo>
                  <a:pt x="3800903" y="1205517"/>
                  <a:pt x="3383428" y="767085"/>
                  <a:pt x="2840209" y="737058"/>
                </a:cubicBezTo>
                <a:cubicBezTo>
                  <a:pt x="2550766" y="721060"/>
                  <a:pt x="2284022" y="824238"/>
                  <a:pt x="2096020" y="1003904"/>
                </a:cubicBezTo>
                <a:lnTo>
                  <a:pt x="1445846" y="541122"/>
                </a:lnTo>
                <a:cubicBezTo>
                  <a:pt x="1769624" y="256775"/>
                  <a:pt x="2175558" y="29760"/>
                  <a:pt x="2582068" y="270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9722F2-5EF0-4EC4-9A6C-9E54C1A8E0BD}"/>
              </a:ext>
            </a:extLst>
          </p:cNvPr>
          <p:cNvSpPr txBox="1"/>
          <p:nvPr/>
        </p:nvSpPr>
        <p:spPr>
          <a:xfrm>
            <a:off x="450166" y="942535"/>
            <a:ext cx="65836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Suivi</a:t>
            </a: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anarchique</a:t>
            </a:r>
            <a:endParaRPr lang="en-US" altLang="ko-KR" sz="5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et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inorganiser</a:t>
            </a: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des patients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056BAC1-0510-485E-9247-80B4FB8962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1927105"/>
                  </p:ext>
                </p:extLst>
              </p:nvPr>
            </p:nvGraphicFramePr>
            <p:xfrm>
              <a:off x="204687" y="143846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056BAC1-0510-485E-9247-80B4FB8962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687" y="143846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58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Solution </a:t>
            </a:r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proposée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BDB692BA-2AC4-4382-B3B0-D138784465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7406720"/>
                  </p:ext>
                </p:extLst>
              </p:nvPr>
            </p:nvGraphicFramePr>
            <p:xfrm>
              <a:off x="296832" y="376947"/>
              <a:ext cx="687905" cy="68790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7905" cy="6879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DB692BA-2AC4-4382-B3B0-D138784465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32" y="376947"/>
                <a:ext cx="687905" cy="6879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955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29722F2-5EF0-4EC4-9A6C-9E54C1A8E0BD}"/>
              </a:ext>
            </a:extLst>
          </p:cNvPr>
          <p:cNvSpPr txBox="1"/>
          <p:nvPr/>
        </p:nvSpPr>
        <p:spPr>
          <a:xfrm>
            <a:off x="0" y="2535636"/>
            <a:ext cx="6583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Dossier </a:t>
            </a:r>
            <a:r>
              <a:rPr lang="en-US" altLang="ko-KR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médicale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4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numérisé</a:t>
            </a:r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, prescription </a:t>
            </a:r>
            <a:r>
              <a:rPr lang="en-US" altLang="ko-KR" sz="44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automatisé</a:t>
            </a:r>
            <a:endParaRPr lang="en-US" altLang="ko-KR" sz="4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056BAC1-0510-485E-9247-80B4FB8962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494891"/>
                  </p:ext>
                </p:extLst>
              </p:nvPr>
            </p:nvGraphicFramePr>
            <p:xfrm>
              <a:off x="0" y="-9913"/>
              <a:ext cx="489665" cy="489665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9665" cy="489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056BAC1-0510-485E-9247-80B4FB8962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-9913"/>
                <a:ext cx="489665" cy="489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4C7A5AA-0629-436A-8232-775DD43755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13131"/>
                  </p:ext>
                </p:extLst>
              </p:nvPr>
            </p:nvGraphicFramePr>
            <p:xfrm>
              <a:off x="445449" y="-9913"/>
              <a:ext cx="489665" cy="489665"/>
            </p:xfrm>
            <a:graphic>
              <a:graphicData uri="http://schemas.microsoft.com/office/powerpoint/2016/slidezoom">
                <pslz:sldZm>
                  <pslz:sldZmObj sldId="424" cId="3492864632">
                    <pslz:zmPr id="{B6B53B56-F59E-47BE-89DE-9B0646BD906A}" returnToParent="0" imageType="cover" transitionDur="1000">
                      <p166:blipFill xmlns:p166="http://schemas.microsoft.com/office/powerpoint/2016/6/main"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9665" cy="489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4C7A5AA-0629-436A-8232-775DD43755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449" y="-9913"/>
                <a:ext cx="489665" cy="489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4836935-7652-45EE-910B-BCCE247E8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479752"/>
            <a:ext cx="5053379" cy="5795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E2D79-1D71-40F8-8B65-EE4318DFFB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69" y="479752"/>
            <a:ext cx="4779058" cy="57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3">
            <a:extLst>
              <a:ext uri="{FF2B5EF4-FFF2-40B4-BE49-F238E27FC236}">
                <a16:creationId xmlns:a16="http://schemas.microsoft.com/office/drawing/2014/main" id="{6BCE7789-9641-4720-81D2-F02C74E3F8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8" y="3935426"/>
            <a:ext cx="2367642" cy="22236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EEEEEE"/>
            </a:solidFill>
          </a:ln>
        </p:spPr>
      </p:pic>
      <p:pic>
        <p:nvPicPr>
          <p:cNvPr id="3" name="Picture Placeholder 13">
            <a:extLst>
              <a:ext uri="{FF2B5EF4-FFF2-40B4-BE49-F238E27FC236}">
                <a16:creationId xmlns:a16="http://schemas.microsoft.com/office/drawing/2014/main" id="{695D1C4C-FEEB-4773-8BD5-9516343E7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39" y="4022435"/>
            <a:ext cx="2093356" cy="2202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EEEEEE"/>
            </a:solidFill>
          </a:ln>
        </p:spPr>
      </p:pic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DF8C7D17-99A5-4DD3-8726-5897D37F18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815" y="4022435"/>
            <a:ext cx="2049584" cy="20495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EEEEEE"/>
            </a:solidFill>
          </a:ln>
        </p:spPr>
      </p:pic>
      <p:pic>
        <p:nvPicPr>
          <p:cNvPr id="5" name="Picture Placeholder 13">
            <a:extLst>
              <a:ext uri="{FF2B5EF4-FFF2-40B4-BE49-F238E27FC236}">
                <a16:creationId xmlns:a16="http://schemas.microsoft.com/office/drawing/2014/main" id="{08D56830-5218-435D-8558-04BB7D339C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34" y="293914"/>
            <a:ext cx="2293661" cy="19757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EEEEEE"/>
            </a:solidFill>
          </a:ln>
        </p:spPr>
      </p:pic>
      <p:sp>
        <p:nvSpPr>
          <p:cNvPr id="6" name="Rounded Rectangular Callout 47">
            <a:extLst>
              <a:ext uri="{FF2B5EF4-FFF2-40B4-BE49-F238E27FC236}">
                <a16:creationId xmlns:a16="http://schemas.microsoft.com/office/drawing/2014/main" id="{A2846753-A7A0-46A9-BAC0-4B8D76D37352}"/>
              </a:ext>
            </a:extLst>
          </p:cNvPr>
          <p:cNvSpPr/>
          <p:nvPr/>
        </p:nvSpPr>
        <p:spPr>
          <a:xfrm rot="10800000" flipH="1" flipV="1">
            <a:off x="5424416" y="48769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Dossier </a:t>
            </a:r>
            <a:r>
              <a:rPr lang="en-US" sz="1200" b="1" dirty="0" err="1">
                <a:solidFill>
                  <a:schemeClr val="tx1"/>
                </a:solidFill>
              </a:rPr>
              <a:t>médicale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47">
            <a:extLst>
              <a:ext uri="{FF2B5EF4-FFF2-40B4-BE49-F238E27FC236}">
                <a16:creationId xmlns:a16="http://schemas.microsoft.com/office/drawing/2014/main" id="{E514123F-DDE0-44B2-8D2B-462B08D1E0A8}"/>
              </a:ext>
            </a:extLst>
          </p:cNvPr>
          <p:cNvSpPr/>
          <p:nvPr/>
        </p:nvSpPr>
        <p:spPr>
          <a:xfrm rot="10800000" flipH="1" flipV="1">
            <a:off x="3616176" y="3145241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Dossier </a:t>
            </a:r>
            <a:r>
              <a:rPr lang="en-US" sz="1200" b="1" dirty="0" err="1">
                <a:solidFill>
                  <a:schemeClr val="tx1"/>
                </a:solidFill>
              </a:rPr>
              <a:t>administratif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47">
            <a:extLst>
              <a:ext uri="{FF2B5EF4-FFF2-40B4-BE49-F238E27FC236}">
                <a16:creationId xmlns:a16="http://schemas.microsoft.com/office/drawing/2014/main" id="{77F16A53-1181-45CB-A735-FB59409D190A}"/>
              </a:ext>
            </a:extLst>
          </p:cNvPr>
          <p:cNvSpPr/>
          <p:nvPr/>
        </p:nvSpPr>
        <p:spPr>
          <a:xfrm rot="10800000" flipH="1" flipV="1">
            <a:off x="6471094" y="3210797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Prescriptions </a:t>
            </a:r>
            <a:r>
              <a:rPr lang="en-US" sz="1200" b="1" dirty="0" err="1">
                <a:solidFill>
                  <a:schemeClr val="tx1"/>
                </a:solidFill>
              </a:rPr>
              <a:t>médicales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47">
            <a:extLst>
              <a:ext uri="{FF2B5EF4-FFF2-40B4-BE49-F238E27FC236}">
                <a16:creationId xmlns:a16="http://schemas.microsoft.com/office/drawing/2014/main" id="{CF4FDE1F-C00B-4B80-8436-BD58C692AD8E}"/>
              </a:ext>
            </a:extLst>
          </p:cNvPr>
          <p:cNvSpPr/>
          <p:nvPr/>
        </p:nvSpPr>
        <p:spPr>
          <a:xfrm rot="10800000" flipH="1" flipV="1">
            <a:off x="9939682" y="3145242"/>
            <a:ext cx="1598623" cy="490289"/>
          </a:xfrm>
          <a:prstGeom prst="wedgeRoundRectCallout">
            <a:avLst>
              <a:gd name="adj1" fmla="val 35051"/>
              <a:gd name="adj2" fmla="val 10718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Fiches </a:t>
            </a:r>
            <a:r>
              <a:rPr lang="en-US" sz="1200" b="1" dirty="0" err="1">
                <a:solidFill>
                  <a:schemeClr val="tx1"/>
                </a:solidFill>
              </a:rPr>
              <a:t>soins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22">
            <a:extLst>
              <a:ext uri="{FF2B5EF4-FFF2-40B4-BE49-F238E27FC236}">
                <a16:creationId xmlns:a16="http://schemas.microsoft.com/office/drawing/2014/main" id="{7802301E-E568-4630-BCF9-70CC1129DB34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7969565" y="2269671"/>
            <a:ext cx="292692" cy="1752764"/>
          </a:xfrm>
          <a:prstGeom prst="straightConnector1">
            <a:avLst/>
          </a:prstGeom>
          <a:ln w="25400">
            <a:solidFill>
              <a:schemeClr val="bg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22">
            <a:extLst>
              <a:ext uri="{FF2B5EF4-FFF2-40B4-BE49-F238E27FC236}">
                <a16:creationId xmlns:a16="http://schemas.microsoft.com/office/drawing/2014/main" id="{F108ACA0-CDE3-4D4F-AC5E-7A0898516FF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891279" y="1974922"/>
            <a:ext cx="1149691" cy="2347668"/>
          </a:xfrm>
          <a:prstGeom prst="straightConnector1">
            <a:avLst/>
          </a:prstGeom>
          <a:ln w="25400">
            <a:solidFill>
              <a:schemeClr val="bg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2">
            <a:extLst>
              <a:ext uri="{FF2B5EF4-FFF2-40B4-BE49-F238E27FC236}">
                <a16:creationId xmlns:a16="http://schemas.microsoft.com/office/drawing/2014/main" id="{1E0773F5-876F-461C-A606-36011AB3F077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24416" y="1980328"/>
            <a:ext cx="1734217" cy="1955098"/>
          </a:xfrm>
          <a:prstGeom prst="straightConnector1">
            <a:avLst/>
          </a:prstGeom>
          <a:ln w="25400">
            <a:solidFill>
              <a:schemeClr val="bg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A0C066F-1A65-4752-BF1F-9790E7F9E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4550803"/>
                  </p:ext>
                </p:extLst>
              </p:nvPr>
            </p:nvGraphicFramePr>
            <p:xfrm>
              <a:off x="0" y="16751"/>
              <a:ext cx="490290" cy="490290"/>
            </p:xfrm>
            <a:graphic>
              <a:graphicData uri="http://schemas.microsoft.com/office/powerpoint/2016/slidezoom">
                <pslz:sldZm>
                  <pslz:sldZmObj sldId="422" cId="3442491585">
                    <pslz:zmPr id="{3D60C3CF-A1C5-4C70-B75C-FFC5BC907E00}" returnToParent="0" imageType="cover" transitionDur="1000">
                      <p166:blipFill xmlns:p166="http://schemas.microsoft.com/office/powerpoint/2016/6/main"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0290" cy="4902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A0C066F-1A65-4752-BF1F-9790E7F9E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6751"/>
                <a:ext cx="490290" cy="4902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28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11370</TotalTime>
  <Words>178</Words>
  <Application>Microsoft Office PowerPoint</Application>
  <PresentationFormat>Widescreen</PresentationFormat>
  <Paragraphs>95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498</cp:revision>
  <dcterms:created xsi:type="dcterms:W3CDTF">2018-04-24T17:14:44Z</dcterms:created>
  <dcterms:modified xsi:type="dcterms:W3CDTF">2020-06-24T12:04:04Z</dcterms:modified>
</cp:coreProperties>
</file>